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281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EDBE5-CFAF-435A-AB43-3C5A40FC9D1D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8C76E-B5F4-4072-9021-7001237D8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57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8C76E-B5F4-4072-9021-7001237D814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43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4C7BA18-59D2-4983-8906-44DFC5F4C4B7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2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1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4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895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43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61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99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2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96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891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34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03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193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83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4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3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9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5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1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37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70593-FD90-4955-890C-2A96BDFE294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A3FC4-34AA-45CC-87D4-E4688735A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4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9899-42DE-40FF-8CED-38A58F0513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6555D-179A-4320-A3AF-553185370B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43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533400"/>
            <a:ext cx="4572000" cy="1077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/>
              <a:t>TEKNIK INDUSTRI </a:t>
            </a:r>
          </a:p>
          <a:p>
            <a:pPr algn="ctr">
              <a:defRPr/>
            </a:pPr>
            <a:r>
              <a:rPr lang="en-US" sz="3200" dirty="0"/>
              <a:t>FAKULTAS TEKNIK  UPI YAI.</a:t>
            </a:r>
          </a:p>
        </p:txBody>
      </p:sp>
      <p:pic>
        <p:nvPicPr>
          <p:cNvPr id="6147" name="Picture 5" descr="C:\Users\user\AppData\Local\Microsoft\Windows\Temporary Internet Files\Content.IE5\CCL24CCX\Metodologi Penelitia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1313"/>
            <a:ext cx="9144000" cy="524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371600" y="5105400"/>
            <a:ext cx="636905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3600" b="1" dirty="0"/>
              <a:t>MENGUJI HIPOTESIS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71600" y="5281613"/>
            <a:ext cx="7772400" cy="117157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57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6400"/>
            <a:ext cx="2175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Ketentuan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645896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Ho 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 ≤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kritikal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t ( t </a:t>
            </a:r>
            <a:r>
              <a:rPr lang="en-US" sz="2400" dirty="0" err="1"/>
              <a:t>tabel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Ha </a:t>
            </a:r>
            <a:r>
              <a:rPr lang="en-US" sz="2400" dirty="0" err="1"/>
              <a:t>ditolak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Ho  </a:t>
            </a:r>
            <a:r>
              <a:rPr lang="en-US" sz="2400" dirty="0" err="1"/>
              <a:t>ditolak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 &gt;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kritikal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t ( t </a:t>
            </a:r>
            <a:r>
              <a:rPr lang="en-US" sz="2400" dirty="0" err="1"/>
              <a:t>tabel</a:t>
            </a:r>
            <a:r>
              <a:rPr lang="en-US" sz="2400" dirty="0"/>
              <a:t>) , </a:t>
            </a:r>
            <a:r>
              <a:rPr lang="en-US" sz="2400" dirty="0" err="1"/>
              <a:t>maka</a:t>
            </a:r>
            <a:r>
              <a:rPr lang="en-US" sz="2400" dirty="0"/>
              <a:t> Ha </a:t>
            </a:r>
            <a:r>
              <a:rPr lang="en-US" sz="2400" dirty="0" err="1"/>
              <a:t>diterima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0414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304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Contoh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Kedua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524000"/>
            <a:ext cx="883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err="1"/>
              <a:t>Topik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	: </a:t>
            </a:r>
          </a:p>
          <a:p>
            <a:pPr lvl="1"/>
            <a:r>
              <a:rPr lang="en-US" sz="2400" dirty="0" err="1"/>
              <a:t>Perbandingan</a:t>
            </a:r>
            <a:r>
              <a:rPr lang="en-US" sz="2400" dirty="0"/>
              <a:t> /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wanita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PC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 DELL </a:t>
            </a:r>
            <a:r>
              <a:rPr lang="en-US" sz="2400" dirty="0" err="1"/>
              <a:t>atau</a:t>
            </a:r>
            <a:r>
              <a:rPr lang="en-US" sz="2400" dirty="0"/>
              <a:t> APPLE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b="1" dirty="0" err="1"/>
              <a:t>Rumusan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: </a:t>
            </a:r>
          </a:p>
          <a:p>
            <a:r>
              <a:rPr lang="en-US" sz="2400" dirty="0"/>
              <a:t>      “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 </a:t>
            </a:r>
            <a:r>
              <a:rPr lang="en-US" sz="2400" dirty="0" err="1"/>
              <a:t>pria</a:t>
            </a:r>
            <a:r>
              <a:rPr lang="en-US" sz="2400" dirty="0"/>
              <a:t> &amp; </a:t>
            </a:r>
            <a:r>
              <a:rPr lang="en-US" sz="2400" dirty="0" err="1"/>
              <a:t>wanita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 PC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merek</a:t>
            </a:r>
            <a:r>
              <a:rPr lang="en-US" sz="2400" dirty="0"/>
              <a:t> DELL </a:t>
            </a:r>
            <a:r>
              <a:rPr lang="en-US" sz="2400" dirty="0" err="1"/>
              <a:t>dan</a:t>
            </a:r>
            <a:r>
              <a:rPr lang="en-US" sz="2400" dirty="0"/>
              <a:t> APPLE di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XYZ ? “</a:t>
            </a:r>
          </a:p>
          <a:p>
            <a:pPr lvl="1"/>
            <a:r>
              <a:rPr lang="en-US" sz="2400" dirty="0"/>
              <a:t>                                      </a:t>
            </a:r>
          </a:p>
          <a:p>
            <a:r>
              <a:rPr lang="en-US" sz="2400" dirty="0"/>
              <a:t>      </a:t>
            </a:r>
            <a:r>
              <a:rPr lang="en-US" sz="2400" b="1" dirty="0" err="1"/>
              <a:t>Hipotesis</a:t>
            </a:r>
            <a:r>
              <a:rPr lang="en-US" sz="2400" b="1" dirty="0"/>
              <a:t> (</a:t>
            </a:r>
            <a:r>
              <a:rPr lang="en-US" sz="2400" b="1" dirty="0" err="1"/>
              <a:t>penelitian</a:t>
            </a:r>
            <a:r>
              <a:rPr lang="en-US" sz="2400" b="1" dirty="0"/>
              <a:t>) : </a:t>
            </a:r>
          </a:p>
          <a:p>
            <a:r>
              <a:rPr lang="en-US" sz="2400" dirty="0"/>
              <a:t>     “Ada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wanita</a:t>
            </a:r>
            <a:r>
              <a:rPr lang="en-US" sz="2400" dirty="0"/>
              <a:t> &amp; </a:t>
            </a:r>
            <a:r>
              <a:rPr lang="en-US" sz="2400" dirty="0" err="1"/>
              <a:t>pria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PC </a:t>
            </a:r>
            <a:r>
              <a:rPr lang="en-US" sz="2400" dirty="0" err="1"/>
              <a:t>merek</a:t>
            </a:r>
            <a:r>
              <a:rPr lang="en-US" sz="2400" dirty="0"/>
              <a:t>  </a:t>
            </a:r>
          </a:p>
          <a:p>
            <a:r>
              <a:rPr lang="en-US" sz="2400" dirty="0"/>
              <a:t>       DELL </a:t>
            </a:r>
            <a:r>
              <a:rPr lang="en-US" sz="2400" dirty="0" err="1"/>
              <a:t>atau</a:t>
            </a:r>
            <a:r>
              <a:rPr lang="en-US" sz="2400" dirty="0"/>
              <a:t> APPLE di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XYZ “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09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3612"/>
            <a:ext cx="1764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PENJELASAN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999" y="1524000"/>
            <a:ext cx="77460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yang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b="1" i="1" dirty="0"/>
              <a:t>gender</a:t>
            </a:r>
          </a:p>
          <a:p>
            <a:r>
              <a:rPr lang="en-US" sz="2000" dirty="0"/>
              <a:t>        (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kelamin</a:t>
            </a:r>
            <a:r>
              <a:rPr lang="en-US" sz="2000" dirty="0"/>
              <a:t>) </a:t>
            </a:r>
            <a:r>
              <a:rPr lang="en-US" sz="2000" dirty="0" err="1"/>
              <a:t>dan</a:t>
            </a:r>
            <a:r>
              <a:rPr lang="en-US" sz="2000" dirty="0"/>
              <a:t> PC yang </a:t>
            </a:r>
            <a:r>
              <a:rPr lang="en-US" sz="2000" dirty="0" err="1"/>
              <a:t>dibeli</a:t>
            </a:r>
            <a:r>
              <a:rPr lang="en-US" sz="20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0999" y="2362200"/>
            <a:ext cx="83124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wanita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pria</a:t>
            </a:r>
            <a:r>
              <a:rPr lang="en-US" sz="2000" dirty="0"/>
              <a:t> 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obyek</a:t>
            </a:r>
            <a:r>
              <a:rPr lang="en-US" sz="2000" dirty="0"/>
              <a:t>  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adalah</a:t>
            </a:r>
            <a:r>
              <a:rPr lang="en-US" sz="2000" dirty="0"/>
              <a:t>  PC yang </a:t>
            </a:r>
            <a:r>
              <a:rPr lang="en-US" sz="2000" dirty="0" err="1"/>
              <a:t>dibeli</a:t>
            </a:r>
            <a:r>
              <a:rPr lang="en-US" sz="20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2766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Data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yang </a:t>
            </a:r>
            <a:r>
              <a:rPr lang="en-US" sz="2000" dirty="0" err="1"/>
              <a:t>membeli</a:t>
            </a:r>
            <a:r>
              <a:rPr lang="en-US" sz="2000" dirty="0"/>
              <a:t> PC </a:t>
            </a:r>
            <a:r>
              <a:rPr lang="en-US" sz="2000" dirty="0" err="1"/>
              <a:t>merek</a:t>
            </a:r>
            <a:r>
              <a:rPr lang="en-US" sz="2000" dirty="0"/>
              <a:t> DELL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atau</a:t>
            </a:r>
            <a:r>
              <a:rPr lang="en-US" sz="2000" dirty="0"/>
              <a:t> APPLE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4949"/>
            <a:ext cx="8228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</a:t>
            </a:r>
            <a:r>
              <a:rPr lang="en-US" sz="2000" dirty="0" err="1"/>
              <a:t>terhaap</a:t>
            </a:r>
            <a:r>
              <a:rPr lang="en-US" sz="2000" dirty="0"/>
              <a:t> </a:t>
            </a:r>
            <a:r>
              <a:rPr lang="en-US" sz="2000" dirty="0" err="1"/>
              <a:t>variebel</a:t>
            </a:r>
            <a:r>
              <a:rPr lang="en-US" sz="2000" dirty="0"/>
              <a:t> </a:t>
            </a:r>
            <a:r>
              <a:rPr lang="en-US" sz="2000" dirty="0" err="1"/>
              <a:t>gener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PC </a:t>
            </a:r>
            <a:r>
              <a:rPr lang="en-US" sz="2000" dirty="0" err="1"/>
              <a:t>aalah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nominal. </a:t>
            </a:r>
          </a:p>
        </p:txBody>
      </p:sp>
    </p:spTree>
    <p:extLst>
      <p:ext uri="{BB962C8B-B14F-4D97-AF65-F5344CB8AC3E}">
        <p14:creationId xmlns:p14="http://schemas.microsoft.com/office/powerpoint/2010/main" val="237765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3612"/>
            <a:ext cx="2710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Definisi</a:t>
            </a:r>
            <a:r>
              <a:rPr lang="en-US" sz="2400" b="1" dirty="0"/>
              <a:t> </a:t>
            </a:r>
            <a:r>
              <a:rPr lang="en-US" sz="2400" b="1" dirty="0" err="1"/>
              <a:t>operasional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0999" y="1524000"/>
            <a:ext cx="83252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Yang </a:t>
            </a:r>
            <a:r>
              <a:rPr lang="en-US" sz="2000" dirty="0" err="1"/>
              <a:t>dimaksud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gender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r>
              <a:rPr lang="en-US" sz="2000" dirty="0"/>
              <a:t>       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dibedakan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wanita</a:t>
            </a:r>
            <a:r>
              <a:rPr lang="en-US" sz="2000" dirty="0"/>
              <a:t> an </a:t>
            </a:r>
            <a:r>
              <a:rPr lang="en-US" sz="2000" dirty="0" err="1"/>
              <a:t>pria</a:t>
            </a:r>
            <a:r>
              <a:rPr lang="en-US" sz="2000" dirty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8709" y="2438400"/>
            <a:ext cx="8087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Yang </a:t>
            </a:r>
            <a:r>
              <a:rPr lang="en-US" sz="2000" dirty="0" err="1"/>
              <a:t>dimaksud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PC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spek</a:t>
            </a:r>
            <a:r>
              <a:rPr lang="en-US" sz="2000" dirty="0"/>
              <a:t> yang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merek</a:t>
            </a:r>
            <a:r>
              <a:rPr lang="en-US" sz="2000" dirty="0"/>
              <a:t> DELL </a:t>
            </a:r>
            <a:r>
              <a:rPr lang="en-US" sz="2000" dirty="0" err="1"/>
              <a:t>atau</a:t>
            </a:r>
            <a:r>
              <a:rPr lang="en-US" sz="2000" dirty="0"/>
              <a:t> APPLE yang </a:t>
            </a:r>
            <a:r>
              <a:rPr lang="en-US" sz="2000" dirty="0" err="1"/>
              <a:t>dijual</a:t>
            </a:r>
            <a:r>
              <a:rPr lang="en-US" sz="2000" dirty="0"/>
              <a:t> di </a:t>
            </a:r>
            <a:r>
              <a:rPr lang="en-US" sz="2000" dirty="0" err="1"/>
              <a:t>Toko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XYZ </a:t>
            </a:r>
          </a:p>
          <a:p>
            <a:r>
              <a:rPr lang="en-US" sz="2000" dirty="0"/>
              <a:t>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454063"/>
            <a:ext cx="3982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Instrumen</a:t>
            </a:r>
            <a:r>
              <a:rPr lang="en-US" sz="2400" b="1" dirty="0"/>
              <a:t> </a:t>
            </a:r>
            <a:r>
              <a:rPr lang="en-US" sz="2400" b="1" dirty="0" err="1"/>
              <a:t>pengumpulan</a:t>
            </a:r>
            <a:r>
              <a:rPr lang="en-US" sz="2400" b="1" dirty="0"/>
              <a:t>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9545" y="4038600"/>
            <a:ext cx="77941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Instrumen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pengumpul</a:t>
            </a:r>
            <a:r>
              <a:rPr lang="en-US" sz="2000" dirty="0"/>
              <a:t> data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dokumenter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catatan</a:t>
            </a:r>
            <a:r>
              <a:rPr lang="en-US" sz="2000" dirty="0"/>
              <a:t> yang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penjual</a:t>
            </a:r>
            <a:r>
              <a:rPr lang="en-US" sz="2000" dirty="0"/>
              <a:t> PC </a:t>
            </a:r>
            <a:r>
              <a:rPr lang="en-US" sz="2000" dirty="0" err="1"/>
              <a:t>tentang</a:t>
            </a:r>
            <a:r>
              <a:rPr lang="en-US" sz="2000" dirty="0"/>
              <a:t> 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kelamin</a:t>
            </a:r>
            <a:r>
              <a:rPr lang="en-US" sz="2000" dirty="0"/>
              <a:t> </a:t>
            </a:r>
            <a:r>
              <a:rPr lang="en-US" sz="2000" dirty="0" err="1"/>
              <a:t>pembeli</a:t>
            </a:r>
            <a:endParaRPr lang="en-US" sz="2000" dirty="0"/>
          </a:p>
          <a:p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merek</a:t>
            </a:r>
            <a:r>
              <a:rPr lang="en-US" sz="2000" dirty="0"/>
              <a:t> PC yang </a:t>
            </a:r>
            <a:r>
              <a:rPr lang="en-US" sz="2000" dirty="0" err="1"/>
              <a:t>dibeli</a:t>
            </a:r>
            <a:r>
              <a:rPr lang="en-US" sz="2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422300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6473" y="1828800"/>
            <a:ext cx="830612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Yang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wanita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pria</a:t>
            </a:r>
            <a:r>
              <a:rPr lang="en-US" sz="2000" dirty="0"/>
              <a:t> yang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</a:p>
          <a:p>
            <a:pPr lvl="1"/>
            <a:r>
              <a:rPr lang="en-US" sz="2000" dirty="0" err="1"/>
              <a:t>bulan</a:t>
            </a:r>
            <a:r>
              <a:rPr lang="en-US" sz="2000" dirty="0"/>
              <a:t> April – </a:t>
            </a:r>
            <a:r>
              <a:rPr lang="en-US" sz="2000" dirty="0" err="1"/>
              <a:t>Juni</a:t>
            </a:r>
            <a:r>
              <a:rPr lang="en-US" sz="2000" dirty="0"/>
              <a:t> 2016 </a:t>
            </a:r>
            <a:r>
              <a:rPr lang="en-US" sz="2000" dirty="0" err="1"/>
              <a:t>membeli</a:t>
            </a:r>
            <a:r>
              <a:rPr lang="en-US" sz="2000" dirty="0"/>
              <a:t> PC di </a:t>
            </a:r>
            <a:r>
              <a:rPr lang="en-US" sz="2000" dirty="0" err="1"/>
              <a:t>Toko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XYZ.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Sampel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random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18 orang </a:t>
            </a:r>
            <a:r>
              <a:rPr lang="en-US" sz="2000" dirty="0" err="1"/>
              <a:t>wanita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endParaRPr lang="en-US" sz="2000" dirty="0"/>
          </a:p>
          <a:p>
            <a:pPr lvl="1"/>
            <a:r>
              <a:rPr lang="en-US" sz="2000" dirty="0"/>
              <a:t>12 orang </a:t>
            </a:r>
            <a:r>
              <a:rPr lang="en-US" sz="2000" dirty="0" err="1"/>
              <a:t>pria</a:t>
            </a:r>
            <a:r>
              <a:rPr lang="en-US" sz="2000" dirty="0"/>
              <a:t> </a:t>
            </a:r>
            <a:r>
              <a:rPr lang="en-US" sz="2000" dirty="0" err="1"/>
              <a:t>pembeli</a:t>
            </a:r>
            <a:r>
              <a:rPr lang="en-US" sz="2000" dirty="0"/>
              <a:t> PC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April -  </a:t>
            </a:r>
            <a:r>
              <a:rPr lang="en-US" sz="2000" dirty="0" err="1"/>
              <a:t>Juni</a:t>
            </a:r>
            <a:r>
              <a:rPr lang="en-US" sz="2000" dirty="0"/>
              <a:t> 2016.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914400"/>
            <a:ext cx="280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sampel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44105" y="3881735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Analisis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71814" y="4191000"/>
            <a:ext cx="78528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tabulasi</a:t>
            </a:r>
            <a:r>
              <a:rPr lang="en-US" sz="2000" dirty="0"/>
              <a:t> </a:t>
            </a:r>
            <a:r>
              <a:rPr lang="en-US" sz="2000" dirty="0" err="1"/>
              <a:t>silang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l-GR" sz="4000" dirty="0"/>
              <a:t>ᵪ</a:t>
            </a:r>
            <a:r>
              <a:rPr lang="en-US" sz="2000" baseline="30000" dirty="0"/>
              <a:t>2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 </a:t>
            </a:r>
          </a:p>
          <a:p>
            <a:r>
              <a:rPr lang="en-US" sz="2000" dirty="0" err="1"/>
              <a:t>hipotesisnya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perbeaan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endParaRPr lang="en-US" sz="2000" dirty="0"/>
          </a:p>
          <a:p>
            <a:r>
              <a:rPr lang="en-US" sz="2000" dirty="0" err="1"/>
              <a:t>skala</a:t>
            </a:r>
            <a:r>
              <a:rPr lang="en-US" sz="2000" dirty="0"/>
              <a:t> nominal.</a:t>
            </a:r>
          </a:p>
        </p:txBody>
      </p:sp>
    </p:spTree>
    <p:extLst>
      <p:ext uri="{BB962C8B-B14F-4D97-AF65-F5344CB8AC3E}">
        <p14:creationId xmlns:p14="http://schemas.microsoft.com/office/powerpoint/2010/main" val="3016197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438400"/>
            <a:ext cx="87481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Ho  : 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wanita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</a:t>
            </a:r>
          </a:p>
          <a:p>
            <a:r>
              <a:rPr lang="en-US" sz="2400" dirty="0"/>
              <a:t>          PC </a:t>
            </a:r>
            <a:r>
              <a:rPr lang="en-US" sz="2400" dirty="0" err="1"/>
              <a:t>merek</a:t>
            </a:r>
            <a:r>
              <a:rPr lang="en-US" sz="2400" dirty="0"/>
              <a:t> DELL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 APPLE di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XYZ</a:t>
            </a:r>
          </a:p>
          <a:p>
            <a:endParaRPr lang="en-US" sz="2400" dirty="0"/>
          </a:p>
          <a:p>
            <a:r>
              <a:rPr lang="en-US" sz="2400" dirty="0"/>
              <a:t>Ha  :  Ada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wanita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PC</a:t>
            </a:r>
          </a:p>
          <a:p>
            <a:r>
              <a:rPr lang="en-US" sz="2400" dirty="0"/>
              <a:t>          </a:t>
            </a:r>
            <a:r>
              <a:rPr lang="en-US" sz="2400" dirty="0" err="1"/>
              <a:t>merek</a:t>
            </a:r>
            <a:r>
              <a:rPr lang="en-US" sz="2400" dirty="0"/>
              <a:t> DELL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 APPLE di </a:t>
            </a:r>
            <a:r>
              <a:rPr lang="en-US" sz="2400" dirty="0" err="1"/>
              <a:t>toko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XYZ</a:t>
            </a: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914400"/>
            <a:ext cx="2551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Uji</a:t>
            </a:r>
            <a:r>
              <a:rPr lang="en-US" sz="3600" b="1" dirty="0"/>
              <a:t> </a:t>
            </a:r>
            <a:r>
              <a:rPr lang="en-US" sz="3600" b="1" dirty="0" err="1"/>
              <a:t>hipotesis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86098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2175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Ketentuan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676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Ho 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 </a:t>
            </a:r>
            <a:r>
              <a:rPr lang="el-GR" sz="4400" dirty="0"/>
              <a:t>ᵪ</a:t>
            </a:r>
            <a:r>
              <a:rPr lang="en-US" sz="2400" baseline="30000" dirty="0"/>
              <a:t>2 </a:t>
            </a:r>
            <a:r>
              <a:rPr lang="en-US" sz="2400" dirty="0"/>
              <a:t>≤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kritikal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t ( t </a:t>
            </a:r>
            <a:r>
              <a:rPr lang="en-US" sz="2400" dirty="0" err="1"/>
              <a:t>tabel</a:t>
            </a:r>
            <a:r>
              <a:rPr lang="en-US" sz="2400" dirty="0"/>
              <a:t>), </a:t>
            </a:r>
            <a:r>
              <a:rPr lang="en-US" sz="2400" dirty="0" err="1"/>
              <a:t>maka</a:t>
            </a:r>
            <a:r>
              <a:rPr lang="en-US" sz="2400" dirty="0"/>
              <a:t> Ha </a:t>
            </a:r>
            <a:r>
              <a:rPr lang="en-US" sz="2400" dirty="0" err="1"/>
              <a:t>ditolak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Ho  </a:t>
            </a:r>
            <a:r>
              <a:rPr lang="en-US" sz="2400" dirty="0" err="1"/>
              <a:t>ditolak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l-GR" sz="4000" dirty="0"/>
              <a:t>ᵪ</a:t>
            </a:r>
            <a:r>
              <a:rPr lang="en-US" sz="2400" baseline="30000" dirty="0"/>
              <a:t>2</a:t>
            </a:r>
            <a:r>
              <a:rPr lang="en-US" sz="2400" dirty="0"/>
              <a:t> &gt;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kritikal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t ( t </a:t>
            </a:r>
            <a:r>
              <a:rPr lang="en-US" sz="2400" dirty="0" err="1"/>
              <a:t>tabel</a:t>
            </a:r>
            <a:r>
              <a:rPr lang="en-US" sz="2400" dirty="0"/>
              <a:t>) , </a:t>
            </a:r>
            <a:r>
              <a:rPr lang="en-US" sz="2400" dirty="0" err="1"/>
              <a:t>maka</a:t>
            </a:r>
            <a:r>
              <a:rPr lang="en-US" sz="2400" dirty="0"/>
              <a:t> Ha </a:t>
            </a:r>
            <a:r>
              <a:rPr lang="en-US" sz="2400" dirty="0" err="1"/>
              <a:t>diterima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4000" dirty="0"/>
              <a:t> </a:t>
            </a:r>
            <a:r>
              <a:rPr lang="el-GR" sz="4000" dirty="0"/>
              <a:t>ᵪ</a:t>
            </a:r>
            <a:r>
              <a:rPr lang="en-US" sz="2400" baseline="30000" dirty="0"/>
              <a:t>2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l-GR" sz="2400" dirty="0"/>
              <a:t>α</a:t>
            </a:r>
            <a:r>
              <a:rPr lang="en-US" sz="2400" dirty="0"/>
              <a:t> = 5% (</a:t>
            </a:r>
            <a:r>
              <a:rPr lang="en-US" sz="2400" dirty="0" err="1"/>
              <a:t>ditentukan</a:t>
            </a:r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),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db</a:t>
            </a:r>
            <a:r>
              <a:rPr lang="en-US" sz="2400" dirty="0"/>
              <a:t> = (k-1)(b-1)= 1.   </a:t>
            </a:r>
            <a:r>
              <a:rPr lang="el-GR" sz="4000" dirty="0">
                <a:solidFill>
                  <a:prstClr val="black"/>
                </a:solidFill>
              </a:rPr>
              <a:t>ᵪ</a:t>
            </a:r>
            <a:r>
              <a:rPr lang="en-US" sz="2400" baseline="30000" dirty="0">
                <a:solidFill>
                  <a:prstClr val="black"/>
                </a:solidFill>
              </a:rPr>
              <a:t>2 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= 3,841</a:t>
            </a:r>
          </a:p>
        </p:txBody>
      </p:sp>
    </p:spTree>
    <p:extLst>
      <p:ext uri="{BB962C8B-B14F-4D97-AF65-F5344CB8AC3E}">
        <p14:creationId xmlns:p14="http://schemas.microsoft.com/office/powerpoint/2010/main" val="482265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505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prstClr val="black"/>
                </a:solidFill>
              </a:rPr>
              <a:t>Merek</a:t>
            </a:r>
            <a:r>
              <a:rPr lang="en-US" sz="2000" dirty="0">
                <a:solidFill>
                  <a:prstClr val="black"/>
                </a:solidFill>
              </a:rPr>
              <a:t> PC</a:t>
            </a:r>
          </a:p>
          <a:p>
            <a:pPr algn="ctr"/>
            <a:r>
              <a:rPr lang="en-US" sz="2000" dirty="0">
                <a:solidFill>
                  <a:prstClr val="black"/>
                </a:solidFill>
              </a:rPr>
              <a:t>Yang </a:t>
            </a:r>
            <a:r>
              <a:rPr lang="en-US" sz="2000" dirty="0" err="1">
                <a:solidFill>
                  <a:prstClr val="black"/>
                </a:solidFill>
              </a:rPr>
              <a:t>dibeli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19800" y="3505200"/>
            <a:ext cx="1066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prstClr val="black"/>
                </a:solidFill>
              </a:rPr>
              <a:t>Jumlah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43400" y="3886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prstClr val="black"/>
                </a:solidFill>
              </a:rPr>
              <a:t>Wanita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3886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prstClr val="black"/>
                </a:solidFill>
              </a:rPr>
              <a:t>Pria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7000" y="3505200"/>
            <a:ext cx="3352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Gender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4419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DELL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</a:rPr>
              <a:t>APPEL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4419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7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4419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6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</a:rPr>
              <a:t>12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19800" y="4419600"/>
            <a:ext cx="1066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13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</a:rPr>
              <a:t>17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86600" y="3505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86600" y="4419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43%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</a:rPr>
              <a:t>57%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533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prstClr val="black"/>
                </a:solidFill>
              </a:rPr>
              <a:t>Jumlah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67000" y="533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12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43400" y="533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18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19800" y="5334000"/>
            <a:ext cx="1066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30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86600" y="53340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100%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6019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</a:rPr>
              <a:t>Tabel</a:t>
            </a:r>
            <a:r>
              <a:rPr lang="en-US" sz="2400" b="1" dirty="0">
                <a:solidFill>
                  <a:prstClr val="black"/>
                </a:solidFill>
              </a:rPr>
              <a:t> FO (</a:t>
            </a:r>
            <a:r>
              <a:rPr lang="en-US" sz="2400" b="1" dirty="0" err="1">
                <a:solidFill>
                  <a:prstClr val="black"/>
                </a:solidFill>
              </a:rPr>
              <a:t>Frekuensi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dari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hasil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Observasi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fo</a:t>
            </a:r>
            <a:r>
              <a:rPr lang="en-US" sz="2400" b="1" dirty="0">
                <a:solidFill>
                  <a:prstClr val="black"/>
                </a:solidFill>
              </a:rPr>
              <a:t>)</a:t>
            </a:r>
          </a:p>
        </p:txBody>
      </p:sp>
      <p:cxnSp>
        <p:nvCxnSpPr>
          <p:cNvPr id="22" name="Straight Connector 21"/>
          <p:cNvCxnSpPr>
            <a:stCxn id="9" idx="1"/>
            <a:endCxn id="14" idx="3"/>
          </p:cNvCxnSpPr>
          <p:nvPr/>
        </p:nvCxnSpPr>
        <p:spPr>
          <a:xfrm rot="10800000" flipH="1">
            <a:off x="990600" y="4876800"/>
            <a:ext cx="7010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8200" y="1399309"/>
            <a:ext cx="8458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Terlebih</a:t>
            </a:r>
            <a:r>
              <a:rPr lang="en-US" sz="2400" dirty="0"/>
              <a:t> </a:t>
            </a:r>
            <a:r>
              <a:rPr lang="en-US" sz="2400" dirty="0" err="1"/>
              <a:t>dahulu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 </a:t>
            </a:r>
            <a:r>
              <a:rPr lang="el-GR" sz="4400" dirty="0"/>
              <a:t>ᵪ</a:t>
            </a:r>
            <a:r>
              <a:rPr lang="en-US" sz="2400" baseline="30000" dirty="0"/>
              <a:t>2 </a:t>
            </a:r>
            <a:r>
              <a:rPr lang="en-US" sz="2400" dirty="0"/>
              <a:t>. Data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observasi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dimasukan</a:t>
            </a:r>
            <a:r>
              <a:rPr lang="en-US" sz="2400" dirty="0"/>
              <a:t> </a:t>
            </a:r>
            <a:r>
              <a:rPr lang="en-US" sz="2400" dirty="0" err="1"/>
              <a:t>kedalam</a:t>
            </a:r>
            <a:r>
              <a:rPr lang="en-US" sz="2400" dirty="0"/>
              <a:t> </a:t>
            </a:r>
            <a:r>
              <a:rPr lang="en-US" sz="2400" dirty="0" err="1"/>
              <a:t>tabulasi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 :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28254" y="663714"/>
            <a:ext cx="24657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Hasil</a:t>
            </a:r>
            <a:r>
              <a:rPr lang="en-US" sz="2800" b="1" dirty="0"/>
              <a:t> </a:t>
            </a:r>
            <a:r>
              <a:rPr lang="en-US" sz="2800" b="1" dirty="0" err="1"/>
              <a:t>hitung</a:t>
            </a:r>
            <a:r>
              <a:rPr lang="en-US" sz="2800" b="1" dirty="0"/>
              <a:t>  </a:t>
            </a:r>
            <a:r>
              <a:rPr lang="el-GR" sz="4000" b="1" dirty="0"/>
              <a:t>ᵪ</a:t>
            </a:r>
            <a:r>
              <a:rPr lang="en-US" sz="2800" b="1" baseline="30000" dirty="0"/>
              <a:t>2 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71600" y="274320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Frekuensi</a:t>
            </a:r>
            <a:r>
              <a:rPr lang="en-US" sz="2000" dirty="0"/>
              <a:t> </a:t>
            </a:r>
            <a:r>
              <a:rPr lang="en-US" sz="2000" dirty="0" err="1"/>
              <a:t>Pembelian</a:t>
            </a:r>
            <a:r>
              <a:rPr lang="en-US" sz="2000" dirty="0"/>
              <a:t> PC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Wanita</a:t>
            </a:r>
            <a:r>
              <a:rPr lang="en-US" sz="2000" dirty="0"/>
              <a:t> &amp; </a:t>
            </a:r>
            <a:r>
              <a:rPr lang="en-US" sz="2000" dirty="0" err="1"/>
              <a:t>Pria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Merek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Observasi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1177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044" y="685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   </a:t>
            </a:r>
            <a:r>
              <a:rPr lang="en-US" sz="2800" dirty="0" err="1"/>
              <a:t>Mencari</a:t>
            </a:r>
            <a:r>
              <a:rPr lang="en-US" sz="2800" dirty="0"/>
              <a:t> Fe (</a:t>
            </a:r>
            <a:r>
              <a:rPr lang="en-US" sz="2800" dirty="0" err="1"/>
              <a:t>frekuensi</a:t>
            </a:r>
            <a:r>
              <a:rPr lang="en-US" sz="2800" dirty="0"/>
              <a:t> yang </a:t>
            </a:r>
            <a:r>
              <a:rPr lang="en-US" sz="2800" dirty="0" err="1"/>
              <a:t>diharapkan</a:t>
            </a:r>
            <a:r>
              <a:rPr lang="en-US" sz="2800" dirty="0"/>
              <a:t> )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35910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Sel</a:t>
            </a:r>
            <a:r>
              <a:rPr lang="en-US" sz="2400" dirty="0"/>
              <a:t>  a  =  (12 x 13) / 30 = 5,2</a:t>
            </a:r>
          </a:p>
          <a:p>
            <a:r>
              <a:rPr lang="en-US" sz="2400" dirty="0" err="1"/>
              <a:t>Sel</a:t>
            </a:r>
            <a:r>
              <a:rPr lang="en-US" sz="2400" dirty="0"/>
              <a:t>  b  = (18 x 13) / 30  = 7,8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0952" y="1524000"/>
            <a:ext cx="37609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Sel</a:t>
            </a:r>
            <a:r>
              <a:rPr lang="en-US" sz="2400" dirty="0"/>
              <a:t>  c  =  (12 x 17) / 30 = 6,8</a:t>
            </a:r>
          </a:p>
          <a:p>
            <a:r>
              <a:rPr lang="en-US" sz="2400" dirty="0" err="1"/>
              <a:t>Sel</a:t>
            </a:r>
            <a:r>
              <a:rPr lang="en-US" sz="2400" dirty="0"/>
              <a:t>  d  = (18 x 17) / 30  = 10,2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455" y="2667000"/>
            <a:ext cx="3331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  </a:t>
            </a:r>
            <a:r>
              <a:rPr lang="en-US" sz="2800" dirty="0" err="1"/>
              <a:t>Mencari</a:t>
            </a:r>
            <a:r>
              <a:rPr lang="en-US" sz="2800" dirty="0"/>
              <a:t>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hitung</a:t>
            </a:r>
            <a:r>
              <a:rPr lang="en-US" sz="2800" dirty="0"/>
              <a:t>  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14208" y="3657600"/>
            <a:ext cx="1319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(7 – 5,2)</a:t>
            </a:r>
            <a:r>
              <a:rPr lang="en-US" sz="2400" b="1" baseline="30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33408" y="3657600"/>
            <a:ext cx="1319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(6 – 7,8)</a:t>
            </a:r>
            <a:r>
              <a:rPr lang="en-US" sz="2400" b="1" baseline="300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5008" y="3653135"/>
            <a:ext cx="13195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(5 – 6,8)</a:t>
            </a:r>
            <a:r>
              <a:rPr lang="en-US" sz="2400" b="1" baseline="300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94225" y="3657600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(12 – 10,2)</a:t>
            </a:r>
            <a:r>
              <a:rPr lang="en-US" sz="2400" b="1" baseline="30000" dirty="0"/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3733800"/>
            <a:ext cx="16979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dirty="0"/>
              <a:t>χ</a:t>
            </a:r>
            <a:r>
              <a:rPr lang="en-US" sz="3200" baseline="30000" dirty="0"/>
              <a:t>2</a:t>
            </a:r>
            <a:r>
              <a:rPr lang="en-US" sz="3200" dirty="0"/>
              <a:t> </a:t>
            </a:r>
            <a:r>
              <a:rPr lang="en-US" sz="3200" baseline="-25000" dirty="0" err="1"/>
              <a:t>hitung</a:t>
            </a:r>
            <a:r>
              <a:rPr lang="en-US" sz="3200" dirty="0"/>
              <a:t>  =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590800" y="4113212"/>
            <a:ext cx="762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4114800"/>
            <a:ext cx="762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81600" y="4114800"/>
            <a:ext cx="914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77000" y="4114800"/>
            <a:ext cx="1066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95246" y="3886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38446" y="3886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90646" y="3886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4110335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5,2</a:t>
            </a:r>
            <a:endParaRPr lang="en-US" sz="2400" baseline="30000" dirty="0"/>
          </a:p>
        </p:txBody>
      </p:sp>
      <p:sp>
        <p:nvSpPr>
          <p:cNvPr id="23" name="TextBox 22"/>
          <p:cNvSpPr txBox="1"/>
          <p:nvPr/>
        </p:nvSpPr>
        <p:spPr>
          <a:xfrm>
            <a:off x="3847007" y="411480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7,8</a:t>
            </a:r>
            <a:endParaRPr lang="en-US" sz="2400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5294807" y="411480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6,8</a:t>
            </a:r>
            <a:endParaRPr lang="en-US" sz="2400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6590207" y="411480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10,2</a:t>
            </a:r>
            <a:endParaRPr lang="en-US" sz="2400" baseline="30000" dirty="0"/>
          </a:p>
        </p:txBody>
      </p:sp>
      <p:sp>
        <p:nvSpPr>
          <p:cNvPr id="26" name="TextBox 25"/>
          <p:cNvSpPr txBox="1"/>
          <p:nvPr/>
        </p:nvSpPr>
        <p:spPr>
          <a:xfrm>
            <a:off x="2057400" y="4876800"/>
            <a:ext cx="1348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 2,076</a:t>
            </a:r>
          </a:p>
        </p:txBody>
      </p:sp>
    </p:spTree>
    <p:extLst>
      <p:ext uri="{BB962C8B-B14F-4D97-AF65-F5344CB8AC3E}">
        <p14:creationId xmlns:p14="http://schemas.microsoft.com/office/powerpoint/2010/main" val="2510347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000" y="609600"/>
            <a:ext cx="49151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US" sz="2800" dirty="0"/>
              <a:t> </a:t>
            </a:r>
            <a:r>
              <a:rPr lang="el-GR" sz="2800" dirty="0"/>
              <a:t>α</a:t>
            </a:r>
            <a:r>
              <a:rPr lang="en-US" sz="2800" dirty="0"/>
              <a:t> = 0,05, </a:t>
            </a:r>
            <a:r>
              <a:rPr lang="en-US" sz="2800" dirty="0" err="1"/>
              <a:t>dk</a:t>
            </a:r>
            <a:r>
              <a:rPr lang="en-US" sz="2800" dirty="0"/>
              <a:t> = (2-1)(2-1) = 1</a:t>
            </a:r>
          </a:p>
          <a:p>
            <a:pPr marL="514350" indent="-514350"/>
            <a:r>
              <a:rPr lang="en-US" sz="2800" dirty="0"/>
              <a:t>      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tabel</a:t>
            </a:r>
            <a:r>
              <a:rPr lang="en-US" sz="2800" baseline="-25000" dirty="0"/>
              <a:t> </a:t>
            </a:r>
            <a:r>
              <a:rPr lang="en-US" sz="2800" dirty="0"/>
              <a:t> = 3,841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2000" y="1905000"/>
            <a:ext cx="6934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kriteria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hitung</a:t>
            </a:r>
            <a:r>
              <a:rPr lang="en-US" sz="2800" dirty="0"/>
              <a:t> </a:t>
            </a:r>
          </a:p>
          <a:p>
            <a:r>
              <a:rPr lang="en-US" sz="2800" dirty="0"/>
              <a:t>     </a:t>
            </a:r>
            <a:r>
              <a:rPr lang="en-US" sz="2800" dirty="0" err="1"/>
              <a:t>Jika</a:t>
            </a:r>
            <a:r>
              <a:rPr lang="en-US" sz="2800" dirty="0"/>
              <a:t> 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hitung</a:t>
            </a:r>
            <a:r>
              <a:rPr lang="en-US" sz="2800" dirty="0"/>
              <a:t>  ≤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tabel</a:t>
            </a:r>
            <a:r>
              <a:rPr lang="en-US" sz="2800" dirty="0"/>
              <a:t> , </a:t>
            </a:r>
            <a:r>
              <a:rPr lang="en-US" sz="2800" dirty="0" err="1"/>
              <a:t>maka</a:t>
            </a:r>
            <a:r>
              <a:rPr lang="en-US" sz="2800" dirty="0"/>
              <a:t> H</a:t>
            </a:r>
            <a:r>
              <a:rPr lang="en-US" sz="2800" baseline="-25000" dirty="0"/>
              <a:t>o </a:t>
            </a:r>
            <a:r>
              <a:rPr lang="en-US" sz="2800" dirty="0" err="1"/>
              <a:t>diterima</a:t>
            </a:r>
            <a:r>
              <a:rPr lang="en-US" sz="2800" dirty="0"/>
              <a:t>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62000" y="3124200"/>
            <a:ext cx="6934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 err="1"/>
              <a:t>Ternyata</a:t>
            </a:r>
            <a:r>
              <a:rPr lang="en-US" sz="2800" dirty="0"/>
              <a:t>  2,076 ≤ 3,841   </a:t>
            </a:r>
            <a:r>
              <a:rPr lang="en-US" sz="2800" dirty="0" err="1"/>
              <a:t>atau</a:t>
            </a:r>
            <a:endParaRPr lang="en-US" sz="2800" dirty="0"/>
          </a:p>
          <a:p>
            <a:r>
              <a:rPr lang="en-US" sz="2800" dirty="0"/>
              <a:t>    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hitung</a:t>
            </a:r>
            <a:r>
              <a:rPr lang="en-US" sz="2800" dirty="0"/>
              <a:t> ≤ 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tabel</a:t>
            </a:r>
            <a:r>
              <a:rPr lang="en-US" sz="2800" dirty="0"/>
              <a:t> , </a:t>
            </a:r>
            <a:r>
              <a:rPr lang="en-US" sz="2800" dirty="0" err="1"/>
              <a:t>maka</a:t>
            </a:r>
            <a:r>
              <a:rPr lang="en-US" sz="2800" dirty="0"/>
              <a:t> H</a:t>
            </a:r>
            <a:r>
              <a:rPr lang="en-US" sz="2800" baseline="-25000" dirty="0"/>
              <a:t>o </a:t>
            </a:r>
            <a:r>
              <a:rPr lang="en-US" sz="2800" dirty="0" err="1"/>
              <a:t>diterima</a:t>
            </a:r>
            <a:r>
              <a:rPr lang="en-US" sz="2800" dirty="0"/>
              <a:t>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62000" y="44196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b="1" dirty="0" err="1"/>
              <a:t>Kesimpulan</a:t>
            </a:r>
            <a:r>
              <a:rPr lang="en-US" sz="2800" b="1" dirty="0"/>
              <a:t> : </a:t>
            </a:r>
            <a:endParaRPr lang="en-US" sz="2800" dirty="0"/>
          </a:p>
          <a:p>
            <a:r>
              <a:rPr lang="en-US" sz="2800" dirty="0"/>
              <a:t>   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perbedaan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pria</a:t>
            </a:r>
            <a:r>
              <a:rPr lang="en-US" sz="2800" dirty="0"/>
              <a:t> &amp; </a:t>
            </a:r>
            <a:r>
              <a:rPr lang="en-US" sz="2800" dirty="0" err="1"/>
              <a:t>wanita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</a:p>
          <a:p>
            <a:r>
              <a:rPr lang="en-US" sz="2800" dirty="0"/>
              <a:t>     </a:t>
            </a:r>
            <a:r>
              <a:rPr lang="en-US" sz="2800" dirty="0" err="1"/>
              <a:t>membeli</a:t>
            </a:r>
            <a:r>
              <a:rPr lang="en-US" sz="2800" dirty="0"/>
              <a:t> PC </a:t>
            </a:r>
            <a:r>
              <a:rPr lang="en-US" sz="2800" dirty="0" err="1"/>
              <a:t>merek</a:t>
            </a:r>
            <a:r>
              <a:rPr lang="en-US" sz="2800" dirty="0"/>
              <a:t> DELL </a:t>
            </a:r>
            <a:r>
              <a:rPr lang="en-US" sz="2800" dirty="0" err="1"/>
              <a:t>atau</a:t>
            </a:r>
            <a:r>
              <a:rPr lang="en-US" sz="2800" dirty="0"/>
              <a:t> APPLE.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8195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76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Cara </a:t>
            </a:r>
            <a:r>
              <a:rPr lang="en-US" sz="2800" b="1" dirty="0" err="1"/>
              <a:t>menguji</a:t>
            </a:r>
            <a:r>
              <a:rPr lang="en-US" sz="2800" b="1" dirty="0"/>
              <a:t> </a:t>
            </a:r>
            <a:r>
              <a:rPr lang="en-US" sz="2800" b="1" dirty="0" err="1"/>
              <a:t>dikerjakan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 </a:t>
            </a:r>
            <a:r>
              <a:rPr lang="en-US" sz="2800" b="1" dirty="0" err="1"/>
              <a:t>urutan</a:t>
            </a:r>
            <a:r>
              <a:rPr lang="en-US" sz="2800" b="1" dirty="0"/>
              <a:t>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burikut</a:t>
            </a:r>
            <a:r>
              <a:rPr lang="en-US" sz="2800" b="1" dirty="0"/>
              <a:t> :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nol</a:t>
            </a:r>
            <a:r>
              <a:rPr lang="en-US" sz="2800" dirty="0"/>
              <a:t> ,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pengujian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.</a:t>
            </a:r>
          </a:p>
          <a:p>
            <a:pPr lvl="1"/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nol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 yang </a:t>
            </a:r>
            <a:r>
              <a:rPr lang="en-US" sz="2800" dirty="0" err="1"/>
              <a:t>menegatifkan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(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).</a:t>
            </a:r>
          </a:p>
          <a:p>
            <a:pPr lvl="1"/>
            <a:r>
              <a:rPr lang="en-US" sz="2800" dirty="0" err="1"/>
              <a:t>Contoh</a:t>
            </a:r>
            <a:r>
              <a:rPr lang="en-US" sz="2800" dirty="0"/>
              <a:t> :</a:t>
            </a:r>
          </a:p>
          <a:p>
            <a:pPr lvl="1"/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nol</a:t>
            </a:r>
            <a:r>
              <a:rPr lang="en-US" sz="2800" dirty="0"/>
              <a:t> ( H0) : “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korelasi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 </a:t>
            </a:r>
          </a:p>
          <a:p>
            <a:pPr lvl="1"/>
            <a:r>
              <a:rPr lang="en-US" sz="2800" dirty="0"/>
              <a:t>                                     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mengangkat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</a:p>
          <a:p>
            <a:pPr lvl="1"/>
            <a:r>
              <a:rPr lang="en-US" sz="2800" dirty="0"/>
              <a:t>                                      </a:t>
            </a:r>
            <a:r>
              <a:rPr lang="en-US" sz="2800" dirty="0" err="1"/>
              <a:t>produktivitas</a:t>
            </a:r>
            <a:r>
              <a:rPr lang="en-US" sz="2800" dirty="0"/>
              <a:t>”.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dirty="0" err="1"/>
              <a:t>alternatif</a:t>
            </a:r>
            <a:r>
              <a:rPr lang="en-US" sz="2800" dirty="0"/>
              <a:t> (Ha): “Ada </a:t>
            </a:r>
            <a:r>
              <a:rPr lang="en-US" sz="2800" dirty="0" err="1"/>
              <a:t>korelasi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 </a:t>
            </a:r>
          </a:p>
          <a:p>
            <a:pPr lvl="1"/>
            <a:r>
              <a:rPr lang="en-US" sz="2800" dirty="0"/>
              <a:t>                                    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produktivitas</a:t>
            </a:r>
            <a:r>
              <a:rPr lang="en-US" sz="2800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937311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533400"/>
            <a:ext cx="304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Contoh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Ketiga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091" y="1295400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err="1"/>
              <a:t>Topik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	: </a:t>
            </a:r>
          </a:p>
          <a:p>
            <a:pPr lvl="1"/>
            <a:r>
              <a:rPr lang="en-US" sz="2400" dirty="0"/>
              <a:t>“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 </a:t>
            </a:r>
            <a:r>
              <a:rPr lang="en-US" sz="2400" dirty="0" err="1"/>
              <a:t>pembelian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mereknya</a:t>
            </a:r>
            <a:r>
              <a:rPr lang="en-US" sz="2400" dirty="0"/>
              <a:t>”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b="1" dirty="0" err="1"/>
              <a:t>Rumusan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: </a:t>
            </a:r>
          </a:p>
          <a:p>
            <a:r>
              <a:rPr lang="en-US" sz="2400" dirty="0"/>
              <a:t>      “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yang </a:t>
            </a:r>
            <a:r>
              <a:rPr lang="en-US" sz="2400" dirty="0" err="1"/>
              <a:t>wajar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 </a:t>
            </a:r>
            <a:r>
              <a:rPr lang="en-US" sz="2400" dirty="0" err="1"/>
              <a:t>produk-produk</a:t>
            </a:r>
            <a:endParaRPr lang="en-US" sz="2400" dirty="0"/>
          </a:p>
          <a:p>
            <a:r>
              <a:rPr lang="en-US" sz="2400" dirty="0"/>
              <a:t>      pasta </a:t>
            </a:r>
            <a:r>
              <a:rPr lang="en-US" sz="2400" dirty="0" err="1"/>
              <a:t>gigi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, </a:t>
            </a:r>
            <a:r>
              <a:rPr lang="en-US" sz="2400" dirty="0" err="1"/>
              <a:t>Aproden</a:t>
            </a:r>
            <a:r>
              <a:rPr lang="en-US" sz="2400" dirty="0"/>
              <a:t>, </a:t>
            </a:r>
            <a:r>
              <a:rPr lang="en-US" sz="2400" dirty="0" err="1"/>
              <a:t>Broden</a:t>
            </a:r>
            <a:r>
              <a:rPr lang="en-US" sz="2400" dirty="0"/>
              <a:t>, Close-up, </a:t>
            </a:r>
            <a:r>
              <a:rPr lang="en-US" sz="2400" dirty="0" err="1"/>
              <a:t>Darlie</a:t>
            </a:r>
            <a:r>
              <a:rPr lang="en-US" sz="2400" dirty="0"/>
              <a:t>, </a:t>
            </a:r>
            <a:r>
              <a:rPr lang="en-US" sz="2400" dirty="0" err="1"/>
              <a:t>Eleden</a:t>
            </a:r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dirty="0" err="1"/>
              <a:t>dan</a:t>
            </a:r>
            <a:r>
              <a:rPr lang="en-US" sz="2400" dirty="0"/>
              <a:t> Four-den yang </a:t>
            </a:r>
            <a:r>
              <a:rPr lang="en-US" sz="2400" dirty="0" err="1"/>
              <a:t>dibeli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di GIANT ? “</a:t>
            </a:r>
          </a:p>
          <a:p>
            <a:pPr lvl="1"/>
            <a:r>
              <a:rPr lang="en-US" sz="2400" dirty="0"/>
              <a:t>                                      </a:t>
            </a:r>
          </a:p>
          <a:p>
            <a:r>
              <a:rPr lang="en-US" sz="2400" dirty="0"/>
              <a:t>      </a:t>
            </a:r>
            <a:r>
              <a:rPr lang="en-US" sz="2400" b="1" dirty="0" err="1"/>
              <a:t>Hipotesis</a:t>
            </a:r>
            <a:r>
              <a:rPr lang="en-US" sz="2400" b="1" dirty="0"/>
              <a:t> (</a:t>
            </a:r>
            <a:r>
              <a:rPr lang="en-US" sz="2400" b="1" dirty="0" err="1"/>
              <a:t>penelitian</a:t>
            </a:r>
            <a:r>
              <a:rPr lang="en-US" sz="2400" b="1" dirty="0"/>
              <a:t>) : </a:t>
            </a:r>
          </a:p>
          <a:p>
            <a:r>
              <a:rPr lang="en-US" sz="2400" dirty="0"/>
              <a:t>       Pasta </a:t>
            </a:r>
            <a:r>
              <a:rPr lang="en-US" sz="2400" dirty="0" err="1"/>
              <a:t>gigi</a:t>
            </a:r>
            <a:r>
              <a:rPr lang="en-US" sz="2400" dirty="0"/>
              <a:t> </a:t>
            </a:r>
            <a:r>
              <a:rPr lang="en-US" sz="2400" dirty="0" err="1"/>
              <a:t>merek-merek</a:t>
            </a:r>
            <a:r>
              <a:rPr lang="en-US" sz="2400" dirty="0"/>
              <a:t>  </a:t>
            </a:r>
            <a:r>
              <a:rPr lang="en-US" sz="2400" dirty="0" err="1"/>
              <a:t>Aproden</a:t>
            </a:r>
            <a:r>
              <a:rPr lang="en-US" sz="2400" dirty="0"/>
              <a:t>, </a:t>
            </a:r>
            <a:r>
              <a:rPr lang="en-US" sz="2400" dirty="0" err="1"/>
              <a:t>Broden</a:t>
            </a:r>
            <a:r>
              <a:rPr lang="en-US" sz="2400" dirty="0"/>
              <a:t>, Close-up, </a:t>
            </a:r>
            <a:r>
              <a:rPr lang="en-US" sz="2400" dirty="0" err="1"/>
              <a:t>Darlie</a:t>
            </a:r>
            <a:r>
              <a:rPr lang="en-US" sz="2400" dirty="0"/>
              <a:t>,  </a:t>
            </a:r>
          </a:p>
          <a:p>
            <a:r>
              <a:rPr lang="en-US" sz="2400" dirty="0"/>
              <a:t>       </a:t>
            </a:r>
            <a:r>
              <a:rPr lang="en-US" sz="2400" dirty="0" err="1"/>
              <a:t>Eleden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Four-den, </a:t>
            </a:r>
            <a:r>
              <a:rPr lang="en-US" sz="2400" dirty="0" err="1"/>
              <a:t>tersebar</a:t>
            </a:r>
            <a:r>
              <a:rPr lang="en-US" sz="2400" dirty="0"/>
              <a:t> </a:t>
            </a:r>
            <a:r>
              <a:rPr lang="en-US" sz="2400" dirty="0" err="1"/>
              <a:t>seimbang</a:t>
            </a:r>
            <a:r>
              <a:rPr lang="en-US" sz="2400" dirty="0"/>
              <a:t> yang </a:t>
            </a:r>
            <a:r>
              <a:rPr lang="en-US" sz="2400" dirty="0" err="1"/>
              <a:t>dibeli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.</a:t>
            </a:r>
          </a:p>
          <a:p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7302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927"/>
            <a:ext cx="8839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</a:t>
            </a:r>
          </a:p>
          <a:p>
            <a:r>
              <a:rPr lang="en-US" sz="2400" b="1" dirty="0"/>
              <a:t>      </a:t>
            </a:r>
            <a:r>
              <a:rPr lang="en-US" sz="2400" b="1" dirty="0" err="1"/>
              <a:t>Hipotesis</a:t>
            </a:r>
            <a:r>
              <a:rPr lang="en-US" sz="2400" b="1" dirty="0"/>
              <a:t> </a:t>
            </a:r>
            <a:r>
              <a:rPr lang="en-US" sz="2400" b="1" dirty="0" err="1"/>
              <a:t>nol</a:t>
            </a:r>
            <a:r>
              <a:rPr lang="en-US" sz="2400" b="1" dirty="0"/>
              <a:t> : </a:t>
            </a:r>
          </a:p>
          <a:p>
            <a:r>
              <a:rPr lang="en-US" sz="2400" dirty="0"/>
              <a:t>       “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 </a:t>
            </a:r>
            <a:r>
              <a:rPr lang="en-US" sz="2400" dirty="0" err="1"/>
              <a:t>antar</a:t>
            </a:r>
            <a:r>
              <a:rPr lang="en-US" sz="2400" dirty="0"/>
              <a:t> pasta </a:t>
            </a:r>
            <a:r>
              <a:rPr lang="en-US" sz="2400" dirty="0" err="1"/>
              <a:t>gigi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- </a:t>
            </a:r>
          </a:p>
          <a:p>
            <a:r>
              <a:rPr lang="en-US" sz="2400" dirty="0"/>
              <a:t>       </a:t>
            </a:r>
            <a:r>
              <a:rPr lang="en-US" sz="2400" dirty="0" err="1"/>
              <a:t>merek</a:t>
            </a:r>
            <a:r>
              <a:rPr lang="en-US" sz="2400" dirty="0"/>
              <a:t>  </a:t>
            </a:r>
            <a:r>
              <a:rPr lang="en-US" sz="2400" dirty="0" err="1"/>
              <a:t>Aproden</a:t>
            </a:r>
            <a:r>
              <a:rPr lang="en-US" sz="2400" dirty="0"/>
              <a:t>, </a:t>
            </a:r>
            <a:r>
              <a:rPr lang="en-US" sz="2400" dirty="0" err="1"/>
              <a:t>Broden</a:t>
            </a:r>
            <a:r>
              <a:rPr lang="en-US" sz="2400" dirty="0"/>
              <a:t>, Close-up, </a:t>
            </a:r>
            <a:r>
              <a:rPr lang="en-US" sz="2400" dirty="0" err="1"/>
              <a:t>Darlie</a:t>
            </a:r>
            <a:r>
              <a:rPr lang="en-US" sz="2400" dirty="0"/>
              <a:t>, </a:t>
            </a:r>
            <a:r>
              <a:rPr lang="en-US" sz="2400" dirty="0" err="1"/>
              <a:t>Eleden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Four-den,    </a:t>
            </a:r>
          </a:p>
          <a:p>
            <a:r>
              <a:rPr lang="en-US" sz="2400" dirty="0"/>
              <a:t>      yang </a:t>
            </a:r>
            <a:r>
              <a:rPr lang="en-US" sz="2400" dirty="0" err="1"/>
              <a:t>dibeli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.</a:t>
            </a:r>
          </a:p>
          <a:p>
            <a:pPr lvl="1"/>
            <a:endParaRPr lang="en-US" sz="2400" dirty="0"/>
          </a:p>
          <a:p>
            <a:pPr lvl="1"/>
            <a:r>
              <a:rPr lang="en-US" sz="2400" b="1" dirty="0"/>
              <a:t>Data :</a:t>
            </a:r>
          </a:p>
          <a:p>
            <a:pPr lvl="1"/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observasi</a:t>
            </a:r>
            <a:endParaRPr lang="en-US" sz="2400" dirty="0"/>
          </a:p>
          <a:p>
            <a:r>
              <a:rPr lang="en-US" sz="2400" dirty="0"/>
              <a:t>       pasta </a:t>
            </a:r>
            <a:r>
              <a:rPr lang="en-US" sz="2400" dirty="0" err="1"/>
              <a:t>gigi</a:t>
            </a:r>
            <a:r>
              <a:rPr lang="en-US" sz="2400" dirty="0"/>
              <a:t> yang </a:t>
            </a:r>
            <a:r>
              <a:rPr lang="en-US" sz="2400" dirty="0" err="1"/>
              <a:t>dibeli</a:t>
            </a:r>
            <a:r>
              <a:rPr lang="en-US" sz="2400" dirty="0"/>
              <a:t> : </a:t>
            </a:r>
            <a:r>
              <a:rPr lang="en-US" sz="2400" dirty="0" err="1"/>
              <a:t>Aproden</a:t>
            </a:r>
            <a:r>
              <a:rPr lang="en-US" sz="2400" dirty="0"/>
              <a:t> (A), </a:t>
            </a:r>
            <a:r>
              <a:rPr lang="en-US" sz="2400" dirty="0" err="1"/>
              <a:t>Broden</a:t>
            </a:r>
            <a:r>
              <a:rPr lang="en-US" sz="2400" dirty="0"/>
              <a:t>(B) , Close-up (C ),  </a:t>
            </a:r>
          </a:p>
          <a:p>
            <a:r>
              <a:rPr lang="en-US" sz="2400" dirty="0"/>
              <a:t>       </a:t>
            </a:r>
            <a:r>
              <a:rPr lang="en-US" sz="2400" dirty="0" err="1"/>
              <a:t>Darlie</a:t>
            </a:r>
            <a:r>
              <a:rPr lang="en-US" sz="2400" dirty="0"/>
              <a:t> (D), </a:t>
            </a:r>
            <a:r>
              <a:rPr lang="en-US" sz="2400" dirty="0" err="1"/>
              <a:t>Eleden</a:t>
            </a:r>
            <a:r>
              <a:rPr lang="en-US" sz="2400" dirty="0"/>
              <a:t> (E) </a:t>
            </a:r>
            <a:r>
              <a:rPr lang="en-US" sz="2400" dirty="0" err="1"/>
              <a:t>dan</a:t>
            </a:r>
            <a:r>
              <a:rPr lang="en-US" sz="2400" dirty="0"/>
              <a:t> Four-den (F) , </a:t>
            </a:r>
            <a:r>
              <a:rPr lang="en-US" sz="2400" dirty="0" err="1"/>
              <a:t>kepada</a:t>
            </a:r>
            <a:r>
              <a:rPr lang="en-US" sz="2400" dirty="0"/>
              <a:t> 60 orang  </a:t>
            </a:r>
          </a:p>
          <a:p>
            <a:r>
              <a:rPr lang="en-US" sz="2400" dirty="0"/>
              <a:t>       </a:t>
            </a:r>
            <a:r>
              <a:rPr lang="en-US" sz="2400" dirty="0" err="1"/>
              <a:t>konsumen</a:t>
            </a:r>
            <a:r>
              <a:rPr lang="en-US" sz="2400" dirty="0"/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857750"/>
            <a:ext cx="62484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4431268"/>
            <a:ext cx="5382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Hasil</a:t>
            </a:r>
            <a:r>
              <a:rPr lang="en-US" b="1" dirty="0"/>
              <a:t> </a:t>
            </a:r>
            <a:r>
              <a:rPr lang="en-US" b="1" dirty="0" err="1"/>
              <a:t>observasi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lapangan</a:t>
            </a:r>
            <a:r>
              <a:rPr lang="en-US" b="1" dirty="0"/>
              <a:t> </a:t>
            </a:r>
            <a:r>
              <a:rPr lang="en-US" b="1" dirty="0" err="1"/>
              <a:t>thd</a:t>
            </a:r>
            <a:r>
              <a:rPr lang="en-US" b="1" dirty="0"/>
              <a:t>.  60 orang </a:t>
            </a:r>
            <a:r>
              <a:rPr lang="en-US" b="1" dirty="0" err="1"/>
              <a:t>konsumen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33915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817659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‘Goodness-of-fit-test’ </a:t>
            </a:r>
            <a:r>
              <a:rPr lang="en-US" sz="2400" dirty="0" err="1"/>
              <a:t>banyaknya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</a:p>
          <a:p>
            <a:r>
              <a:rPr lang="en-US" sz="2400" dirty="0"/>
              <a:t>yang  </a:t>
            </a:r>
            <a:r>
              <a:rPr lang="en-US" sz="2400" dirty="0" err="1"/>
              <a:t>membeli</a:t>
            </a:r>
            <a:r>
              <a:rPr lang="en-US" sz="2400" dirty="0"/>
              <a:t>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seimbang</a:t>
            </a:r>
            <a:r>
              <a:rPr lang="en-US" sz="2400" dirty="0"/>
              <a:t>, </a:t>
            </a:r>
            <a:r>
              <a:rPr lang="en-US" sz="2400" dirty="0" err="1"/>
              <a:t>tersebar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 </a:t>
            </a:r>
            <a:r>
              <a:rPr lang="en-US" sz="2400" dirty="0" err="1"/>
              <a:t>dibeli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10 orang. </a:t>
            </a:r>
          </a:p>
          <a:p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frekuensi</a:t>
            </a:r>
            <a:r>
              <a:rPr lang="en-US" sz="2400" dirty="0"/>
              <a:t> yang </a:t>
            </a:r>
            <a:r>
              <a:rPr lang="en-US" sz="2400" dirty="0" err="1"/>
              <a:t>diharpkan</a:t>
            </a:r>
            <a:r>
              <a:rPr lang="en-US" sz="2400" dirty="0"/>
              <a:t> (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dalam</a:t>
            </a:r>
            <a:r>
              <a:rPr lang="en-US" sz="2800" dirty="0"/>
              <a:t>x</a:t>
            </a:r>
            <a:r>
              <a:rPr lang="en-US" sz="2400" baseline="30000" dirty="0"/>
              <a:t>2 </a:t>
            </a:r>
            <a:r>
              <a:rPr lang="en-US" sz="2400" dirty="0"/>
              <a:t>test)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9469" y="2817167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Analisis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321784"/>
            <a:ext cx="8306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 </a:t>
            </a:r>
            <a:r>
              <a:rPr lang="en-US" sz="2400" dirty="0" err="1"/>
              <a:t>observasi</a:t>
            </a:r>
            <a:r>
              <a:rPr lang="en-US" sz="2400" dirty="0"/>
              <a:t> (O)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frekuensi</a:t>
            </a:r>
            <a:r>
              <a:rPr lang="en-US" sz="2400" dirty="0"/>
              <a:t> yang </a:t>
            </a:r>
            <a:r>
              <a:rPr lang="en-US" sz="2400" dirty="0" err="1"/>
              <a:t>diekspektasikan</a:t>
            </a:r>
            <a:r>
              <a:rPr lang="en-US" sz="2400" dirty="0"/>
              <a:t> (E)</a:t>
            </a:r>
          </a:p>
          <a:p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selisihnya</a:t>
            </a:r>
            <a:r>
              <a:rPr lang="en-US" sz="2400" dirty="0"/>
              <a:t> :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916" y="4419600"/>
            <a:ext cx="6787283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921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6091" y="914400"/>
            <a:ext cx="43652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                                      (O-E)</a:t>
            </a:r>
            <a:r>
              <a:rPr lang="en-US" sz="2800" baseline="30000" dirty="0"/>
              <a:t>2</a:t>
            </a:r>
          </a:p>
          <a:p>
            <a:r>
              <a:rPr lang="en-US" sz="2800" dirty="0" err="1"/>
              <a:t>Mencari</a:t>
            </a:r>
            <a:r>
              <a:rPr lang="en-US" sz="2800" dirty="0"/>
              <a:t> </a:t>
            </a:r>
            <a:r>
              <a:rPr lang="el-GR" sz="2800" dirty="0"/>
              <a:t>χ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baseline="-25000" dirty="0" err="1"/>
              <a:t>hitung</a:t>
            </a:r>
            <a:r>
              <a:rPr lang="en-US" sz="2800" dirty="0"/>
              <a:t>  :  ∑ -----------</a:t>
            </a:r>
          </a:p>
          <a:p>
            <a:r>
              <a:rPr lang="en-US" sz="2800" dirty="0"/>
              <a:t>                                           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5310" y="28194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(-3)</a:t>
            </a:r>
            <a:r>
              <a:rPr lang="en-US" sz="2400" b="1" baseline="300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2819400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(2)</a:t>
            </a:r>
            <a:r>
              <a:rPr lang="en-US" sz="2400" b="1" baseline="300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54773" y="2819400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(0)</a:t>
            </a:r>
            <a:r>
              <a:rPr lang="en-US" sz="2400" b="1" baseline="30000" dirty="0"/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2971800"/>
            <a:ext cx="16979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dirty="0"/>
              <a:t>χ</a:t>
            </a:r>
            <a:r>
              <a:rPr lang="en-US" sz="3200" baseline="30000" dirty="0"/>
              <a:t>2</a:t>
            </a:r>
            <a:r>
              <a:rPr lang="en-US" sz="3200" dirty="0"/>
              <a:t> </a:t>
            </a:r>
            <a:r>
              <a:rPr lang="en-US" sz="3200" baseline="-25000" dirty="0" err="1"/>
              <a:t>hitung</a:t>
            </a:r>
            <a:r>
              <a:rPr lang="en-US" sz="3200" dirty="0"/>
              <a:t>  =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590800" y="3304309"/>
            <a:ext cx="762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276600"/>
            <a:ext cx="762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40666" y="3308774"/>
            <a:ext cx="6097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10400" y="3275012"/>
            <a:ext cx="666924" cy="60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95246" y="3048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5000" y="3048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02112" y="30750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04751" y="335280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7181675" y="338050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26" name="TextBox 25"/>
          <p:cNvSpPr txBox="1"/>
          <p:nvPr/>
        </p:nvSpPr>
        <p:spPr>
          <a:xfrm>
            <a:off x="2085109" y="3743980"/>
            <a:ext cx="116891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/>
              <a:t>=  2,20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31232" y="338050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28" name="TextBox 27"/>
          <p:cNvSpPr txBox="1"/>
          <p:nvPr/>
        </p:nvSpPr>
        <p:spPr>
          <a:xfrm>
            <a:off x="5154773" y="335280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29" name="TextBox 28"/>
          <p:cNvSpPr txBox="1"/>
          <p:nvPr/>
        </p:nvSpPr>
        <p:spPr>
          <a:xfrm>
            <a:off x="3847751" y="335280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6145087" y="2814935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(2)</a:t>
            </a:r>
            <a:r>
              <a:rPr lang="en-US" sz="2400" b="1" baseline="30000" dirty="0"/>
              <a:t>2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6095844" y="3276600"/>
            <a:ext cx="6097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059487" y="28194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(-2)</a:t>
            </a:r>
            <a:r>
              <a:rPr lang="en-US" sz="2400" b="1" baseline="30000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48046" y="3048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62446" y="3048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+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03110" y="2819400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(1)</a:t>
            </a:r>
            <a:r>
              <a:rPr lang="en-US" sz="2400" b="1" baseline="30000" dirty="0"/>
              <a:t>2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8019876" y="3276600"/>
            <a:ext cx="666924" cy="60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886351" y="335280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</a:t>
            </a:r>
            <a:endParaRPr lang="en-US" sz="2400" baseline="30000" dirty="0"/>
          </a:p>
        </p:txBody>
      </p:sp>
      <p:sp>
        <p:nvSpPr>
          <p:cNvPr id="39" name="Rectangle 38"/>
          <p:cNvSpPr/>
          <p:nvPr/>
        </p:nvSpPr>
        <p:spPr>
          <a:xfrm>
            <a:off x="838200" y="4368225"/>
            <a:ext cx="272632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3200" dirty="0"/>
              <a:t>χ</a:t>
            </a:r>
            <a:r>
              <a:rPr lang="en-US" sz="3200" baseline="30000" dirty="0"/>
              <a:t>2</a:t>
            </a:r>
            <a:r>
              <a:rPr lang="en-US" sz="3200" dirty="0"/>
              <a:t> </a:t>
            </a:r>
            <a:r>
              <a:rPr lang="en-US" sz="2000" dirty="0" err="1"/>
              <a:t>tabel</a:t>
            </a:r>
            <a:r>
              <a:rPr lang="en-US" sz="3200" dirty="0"/>
              <a:t>   = 11,07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343400" y="4343399"/>
            <a:ext cx="40331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</a:t>
            </a:r>
            <a:r>
              <a:rPr lang="en-US" sz="3200" dirty="0" err="1"/>
              <a:t>db</a:t>
            </a:r>
            <a:r>
              <a:rPr lang="en-US" sz="3200" dirty="0"/>
              <a:t> = 6-1 = 5.   </a:t>
            </a:r>
            <a:r>
              <a:rPr lang="el-GR" sz="3200" dirty="0"/>
              <a:t>α</a:t>
            </a:r>
            <a:r>
              <a:rPr lang="en-US" sz="3200" dirty="0"/>
              <a:t> = 0,05</a:t>
            </a:r>
          </a:p>
        </p:txBody>
      </p:sp>
      <p:sp>
        <p:nvSpPr>
          <p:cNvPr id="41" name="Right Arrow 40"/>
          <p:cNvSpPr/>
          <p:nvPr/>
        </p:nvSpPr>
        <p:spPr>
          <a:xfrm>
            <a:off x="3657600" y="4495800"/>
            <a:ext cx="457200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59277" y="51816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b="1" dirty="0" err="1"/>
              <a:t>Kesimpulan</a:t>
            </a:r>
            <a:r>
              <a:rPr lang="en-US" sz="2800" b="1" dirty="0"/>
              <a:t> : </a:t>
            </a:r>
            <a:endParaRPr lang="en-US" sz="2800" dirty="0"/>
          </a:p>
          <a:p>
            <a:r>
              <a:rPr lang="en-US" sz="2800" dirty="0"/>
              <a:t>   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kesaman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kenyataan</a:t>
            </a:r>
            <a:r>
              <a:rPr lang="en-US" sz="2800" dirty="0"/>
              <a:t> &amp; </a:t>
            </a:r>
            <a:r>
              <a:rPr lang="en-US" sz="2800" dirty="0" err="1"/>
              <a:t>harapan</a:t>
            </a:r>
            <a:r>
              <a:rPr lang="en-US" sz="2800" dirty="0"/>
              <a:t>.</a:t>
            </a:r>
          </a:p>
          <a:p>
            <a:r>
              <a:rPr lang="en-US" sz="2800" dirty="0"/>
              <a:t>     </a:t>
            </a:r>
            <a:r>
              <a:rPr lang="en-US" sz="2800" dirty="0" err="1"/>
              <a:t>Pembeli</a:t>
            </a:r>
            <a:r>
              <a:rPr lang="en-US" sz="2800" dirty="0"/>
              <a:t> pasta </a:t>
            </a:r>
            <a:r>
              <a:rPr lang="en-US" sz="2800" dirty="0" err="1"/>
              <a:t>gigi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seimbang</a:t>
            </a:r>
            <a:r>
              <a:rPr lang="en-US" sz="2800" dirty="0"/>
              <a:t> </a:t>
            </a:r>
            <a:r>
              <a:rPr lang="en-US" sz="2800" dirty="0" err="1"/>
              <a:t>merata</a:t>
            </a:r>
            <a:r>
              <a:rPr lang="en-US" sz="2800" dirty="0"/>
              <a:t>.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265837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762000" y="1751013"/>
            <a:ext cx="75438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3600" b="1"/>
              <a:t>RUANG LINGKUP PENELITIAN </a:t>
            </a:r>
          </a:p>
          <a:p>
            <a:pPr algn="ctr"/>
            <a:r>
              <a:rPr lang="en-US" altLang="en-US" sz="3600" b="1"/>
              <a:t>TEKNIK &amp; MANAJEMEN INDUSTRI</a:t>
            </a:r>
          </a:p>
        </p:txBody>
      </p:sp>
    </p:spTree>
    <p:extLst>
      <p:ext uri="{BB962C8B-B14F-4D97-AF65-F5344CB8AC3E}">
        <p14:creationId xmlns:p14="http://schemas.microsoft.com/office/powerpoint/2010/main" val="4170249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1676400" y="609600"/>
            <a:ext cx="6164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4000" b="1"/>
              <a:t>Basic  Industrial Engineering</a:t>
            </a: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838200" y="2209800"/>
            <a:ext cx="230505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/>
              <a:t>Human Factor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Ergonomi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Psychology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Ethics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Communication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4343400" y="2176463"/>
            <a:ext cx="22161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/>
              <a:t>Production Eng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Product Devlp.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Material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PPC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Quality Control</a:t>
            </a:r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2667000" y="4343400"/>
            <a:ext cx="187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/>
              <a:t>Mgt. Science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Statistics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OR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Modeling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Comp. Progr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Itro to IE</a:t>
            </a:r>
          </a:p>
        </p:txBody>
      </p:sp>
      <p:sp>
        <p:nvSpPr>
          <p:cNvPr id="24582" name="TextBox 7"/>
          <p:cNvSpPr txBox="1">
            <a:spLocks noChangeArrowheads="1"/>
          </p:cNvSpPr>
          <p:nvPr/>
        </p:nvSpPr>
        <p:spPr bwMode="auto">
          <a:xfrm>
            <a:off x="5783263" y="4343400"/>
            <a:ext cx="24463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/>
              <a:t>Economic &amp; Mgt.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Economy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Cost Accounting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Eng. Economy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Process Mgt.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400"/>
              <a:t>Information Syst.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00200" y="1752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86600" y="3581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181600" y="1752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505200" y="3733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600200" y="1295400"/>
            <a:ext cx="289560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95800" y="1295400"/>
            <a:ext cx="259080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505200" y="1295400"/>
            <a:ext cx="99060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95800" y="1295400"/>
            <a:ext cx="68580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05200" y="2209800"/>
            <a:ext cx="0" cy="1600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086600" y="1752600"/>
            <a:ext cx="0" cy="1828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460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2743200" y="381000"/>
            <a:ext cx="3252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/>
              <a:t>Manufacturing Cycle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1219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Marketing/Sales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1219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Product Design</a:t>
            </a:r>
          </a:p>
        </p:txBody>
      </p:sp>
      <p:sp>
        <p:nvSpPr>
          <p:cNvPr id="5" name="Rectangle 4"/>
          <p:cNvSpPr/>
          <p:nvPr/>
        </p:nvSpPr>
        <p:spPr>
          <a:xfrm>
            <a:off x="6019800" y="1219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Process Design</a:t>
            </a:r>
          </a:p>
        </p:txBody>
      </p:sp>
      <p:sp>
        <p:nvSpPr>
          <p:cNvPr id="6" name="Rectangle 5"/>
          <p:cNvSpPr/>
          <p:nvPr/>
        </p:nvSpPr>
        <p:spPr>
          <a:xfrm>
            <a:off x="3962400" y="25908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PPC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25908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Inventory Control</a:t>
            </a:r>
          </a:p>
        </p:txBody>
      </p:sp>
      <p:sp>
        <p:nvSpPr>
          <p:cNvPr id="8" name="Rectangle 7"/>
          <p:cNvSpPr/>
          <p:nvPr/>
        </p:nvSpPr>
        <p:spPr>
          <a:xfrm>
            <a:off x="6019800" y="2590800"/>
            <a:ext cx="1676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Work Method, Time Standard &amp; Productivity Improvement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114800"/>
            <a:ext cx="16764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Receiving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4648200"/>
            <a:ext cx="16764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Shipping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200" y="4114800"/>
            <a:ext cx="1828800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Fabrication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0" y="4114800"/>
            <a:ext cx="1676400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Receiving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0" y="5791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Facilities Control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62600" y="5791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Process Control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33800" y="5791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Production Control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0" y="57912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Quality Control</a:t>
            </a:r>
          </a:p>
        </p:txBody>
      </p:sp>
      <p:sp>
        <p:nvSpPr>
          <p:cNvPr id="17" name="Rectangle 16"/>
          <p:cNvSpPr/>
          <p:nvPr/>
        </p:nvSpPr>
        <p:spPr>
          <a:xfrm rot="5400000">
            <a:off x="7658100" y="41529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Supplier</a:t>
            </a:r>
          </a:p>
        </p:txBody>
      </p:sp>
      <p:sp>
        <p:nvSpPr>
          <p:cNvPr id="18" name="Rectangle 17"/>
          <p:cNvSpPr/>
          <p:nvPr/>
        </p:nvSpPr>
        <p:spPr>
          <a:xfrm rot="5400000">
            <a:off x="285750" y="4057650"/>
            <a:ext cx="16764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/>
              <a:t>Customer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505200" y="16764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638800" y="16764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05200" y="32004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638800" y="2895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505200" y="2895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2" idx="3"/>
          </p:cNvCxnSpPr>
          <p:nvPr/>
        </p:nvCxnSpPr>
        <p:spPr>
          <a:xfrm flipH="1">
            <a:off x="7010400" y="46482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447800" y="48768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81600" y="2286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419600" y="2286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800600" y="20574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667000" y="2286000"/>
            <a:ext cx="175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181600" y="2286000"/>
            <a:ext cx="175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667000" y="2057400"/>
            <a:ext cx="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34200" y="2057400"/>
            <a:ext cx="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743200" y="3886200"/>
            <a:ext cx="54864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43200" y="35052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143000" y="1676400"/>
            <a:ext cx="0" cy="1828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143000" y="1676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2362200" y="5181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886200" y="5181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267200" y="5181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648200" y="5181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5029200" y="5181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6172200" y="5181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590800" y="5410200"/>
            <a:ext cx="1295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590800" y="54102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048000" y="5638800"/>
            <a:ext cx="0" cy="152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048000" y="5715000"/>
            <a:ext cx="3124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477000" y="5562600"/>
            <a:ext cx="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077200" y="54102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29200" y="54102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648200" y="5562600"/>
            <a:ext cx="1828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4800600" y="35052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7992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1447800"/>
            <a:ext cx="8534400" cy="47244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1828800"/>
          <a:ext cx="7543800" cy="3756022"/>
        </p:xfrm>
        <a:graphic>
          <a:graphicData uri="http://schemas.openxmlformats.org/drawingml/2006/table">
            <a:tbl>
              <a:tblPr/>
              <a:tblGrid>
                <a:gridCol w="1041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9064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Input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Fungsi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Manajemen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Planning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Organizing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Actuiting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Controlling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9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Input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Output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Man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Pruktivitas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Money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Kepuasan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 Machine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Keuntungan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 Method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Machine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Pekerjaan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baru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</a:p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dsb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 Material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Material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Method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75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35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Right Arrow 2"/>
          <p:cNvSpPr/>
          <p:nvPr/>
        </p:nvSpPr>
        <p:spPr>
          <a:xfrm>
            <a:off x="1981200" y="3124200"/>
            <a:ext cx="485775" cy="44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6372225" y="3124200"/>
            <a:ext cx="485775" cy="44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5" name="Right Arrow 4"/>
          <p:cNvSpPr/>
          <p:nvPr/>
        </p:nvSpPr>
        <p:spPr>
          <a:xfrm rot="5400000">
            <a:off x="7534275" y="4105275"/>
            <a:ext cx="485775" cy="44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ight Arrow 5"/>
          <p:cNvSpPr/>
          <p:nvPr/>
        </p:nvSpPr>
        <p:spPr>
          <a:xfrm rot="16200000">
            <a:off x="1200150" y="4029075"/>
            <a:ext cx="485775" cy="44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7" name="Right Arrow 6"/>
          <p:cNvSpPr/>
          <p:nvPr/>
        </p:nvSpPr>
        <p:spPr>
          <a:xfrm rot="16200000">
            <a:off x="4486275" y="4943475"/>
            <a:ext cx="485775" cy="447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5562600"/>
            <a:ext cx="6324600" cy="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47800" y="4572000"/>
            <a:ext cx="0" cy="91440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4648200"/>
            <a:ext cx="0" cy="83820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769" name="TextBox 12"/>
          <p:cNvSpPr txBox="1">
            <a:spLocks noChangeArrowheads="1"/>
          </p:cNvSpPr>
          <p:nvPr/>
        </p:nvSpPr>
        <p:spPr bwMode="auto">
          <a:xfrm>
            <a:off x="1958975" y="304800"/>
            <a:ext cx="52117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800" b="1"/>
              <a:t>RUANG LINGKUP PENELITIAN </a:t>
            </a:r>
          </a:p>
          <a:p>
            <a:pPr algn="ctr"/>
            <a:r>
              <a:rPr lang="en-US" altLang="en-US" sz="2800" b="1"/>
              <a:t>TEKNIK &amp; MANAJEMEN INDUSTRI</a:t>
            </a:r>
          </a:p>
        </p:txBody>
      </p:sp>
    </p:spTree>
    <p:extLst>
      <p:ext uri="{BB962C8B-B14F-4D97-AF65-F5344CB8AC3E}">
        <p14:creationId xmlns:p14="http://schemas.microsoft.com/office/powerpoint/2010/main" val="4269425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599"/>
            <a:ext cx="876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taraf</a:t>
            </a:r>
            <a:r>
              <a:rPr lang="en-US" sz="2800" dirty="0"/>
              <a:t> </a:t>
            </a:r>
            <a:r>
              <a:rPr lang="en-US" sz="2800" dirty="0" err="1"/>
              <a:t>signifikansi</a:t>
            </a:r>
            <a:r>
              <a:rPr lang="en-US" sz="2800" dirty="0"/>
              <a:t> (</a:t>
            </a:r>
            <a:r>
              <a:rPr lang="el-GR" sz="2800" dirty="0"/>
              <a:t>α</a:t>
            </a:r>
            <a:r>
              <a:rPr lang="en-US" sz="2800" dirty="0"/>
              <a:t> ):</a:t>
            </a:r>
          </a:p>
          <a:p>
            <a:pPr lvl="1"/>
            <a:r>
              <a:rPr lang="en-US" sz="2800" dirty="0"/>
              <a:t> 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endParaRPr lang="en-US" sz="2800" dirty="0"/>
          </a:p>
          <a:p>
            <a:pPr lvl="1"/>
            <a:r>
              <a:rPr lang="en-US" sz="2800" dirty="0"/>
              <a:t>  1%, 5%, 10%</a:t>
            </a:r>
          </a:p>
          <a:p>
            <a:pPr lvl="1"/>
            <a:endParaRPr lang="en-US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/>
              <a:t>  </a:t>
            </a:r>
            <a:r>
              <a:rPr lang="en-US" sz="2800" dirty="0" err="1"/>
              <a:t>Memilih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uji</a:t>
            </a:r>
            <a:r>
              <a:rPr lang="en-US" sz="2800" dirty="0"/>
              <a:t> </a:t>
            </a:r>
            <a:r>
              <a:rPr lang="en-US" sz="2800" dirty="0" err="1"/>
              <a:t>statistik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endParaRPr lang="en-US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 err="1"/>
              <a:t>Menghitung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kalkulasi</a:t>
            </a:r>
            <a:endParaRPr lang="en-US" sz="2800" dirty="0"/>
          </a:p>
          <a:p>
            <a:pPr marL="514350" indent="-514350">
              <a:buFont typeface="+mj-lt"/>
              <a:buAutoNum type="arabicPeriod" startAt="2"/>
            </a:pPr>
            <a:endParaRPr lang="en-US" sz="28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 err="1"/>
              <a:t>Membandingkan</a:t>
            </a:r>
            <a:r>
              <a:rPr lang="en-US" sz="2800" dirty="0"/>
              <a:t> 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hitungan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kritikal</a:t>
            </a:r>
            <a:endParaRPr lang="en-US" sz="2800" dirty="0"/>
          </a:p>
          <a:p>
            <a:r>
              <a:rPr lang="en-US" sz="2800" dirty="0"/>
              <a:t>      ( </a:t>
            </a:r>
            <a:r>
              <a:rPr lang="en-US" sz="2800" dirty="0" err="1"/>
              <a:t>tabel</a:t>
            </a:r>
            <a:r>
              <a:rPr lang="en-US" sz="2800" dirty="0"/>
              <a:t> </a:t>
            </a:r>
            <a:r>
              <a:rPr lang="en-US" sz="2800" dirty="0" err="1"/>
              <a:t>statistik</a:t>
            </a:r>
            <a:r>
              <a:rPr lang="en-US" sz="2800" dirty="0"/>
              <a:t>)</a:t>
            </a:r>
          </a:p>
          <a:p>
            <a:pPr marL="514350" indent="-514350">
              <a:buFont typeface="+mj-lt"/>
              <a:buAutoNum type="arabicPeriod" startAt="2"/>
            </a:pPr>
            <a:endParaRPr lang="en-US" sz="2800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2800" dirty="0" err="1"/>
              <a:t>Mengambil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055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Contoh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Analisis</a:t>
            </a:r>
            <a:r>
              <a:rPr lang="en-US" sz="3200" dirty="0">
                <a:solidFill>
                  <a:srgbClr val="FF0000"/>
                </a:solidFill>
              </a:rPr>
              <a:t>/</a:t>
            </a:r>
            <a:r>
              <a:rPr lang="en-US" sz="3200" dirty="0" err="1">
                <a:solidFill>
                  <a:srgbClr val="FF0000"/>
                </a:solidFill>
              </a:rPr>
              <a:t>Menguji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dengan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Statistik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524000"/>
            <a:ext cx="8839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	: “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mengangkat</a:t>
            </a:r>
            <a:r>
              <a:rPr lang="en-US" sz="2400" dirty="0"/>
              <a:t>  			    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”.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dirty="0" err="1"/>
              <a:t>Rumusan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: “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 </a:t>
            </a:r>
          </a:p>
          <a:p>
            <a:r>
              <a:rPr lang="en-US" sz="2400" dirty="0"/>
              <a:t>                                             </a:t>
            </a:r>
            <a:r>
              <a:rPr lang="en-US" sz="2400" dirty="0" err="1"/>
              <a:t>mengangkat</a:t>
            </a:r>
            <a:r>
              <a:rPr lang="en-US" sz="2400" dirty="0"/>
              <a:t>   </a:t>
            </a:r>
            <a:r>
              <a:rPr lang="en-US" sz="2400" dirty="0" err="1"/>
              <a:t>barang</a:t>
            </a:r>
            <a:r>
              <a:rPr lang="en-US" sz="2400" dirty="0"/>
              <a:t> dg.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pPr lvl="1"/>
            <a:r>
              <a:rPr lang="en-US" sz="2400" dirty="0"/>
              <a:t>                                      Di PT. ABC? “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</a:t>
            </a:r>
            <a:r>
              <a:rPr lang="en-US" sz="2400" dirty="0" err="1"/>
              <a:t>Hipotesis</a:t>
            </a:r>
            <a:r>
              <a:rPr lang="en-US" sz="2400" dirty="0"/>
              <a:t> (</a:t>
            </a:r>
            <a:r>
              <a:rPr lang="en-US" sz="2400" dirty="0" err="1"/>
              <a:t>penelitian</a:t>
            </a:r>
            <a:r>
              <a:rPr lang="en-US" sz="2400" dirty="0"/>
              <a:t>) : “Ada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 </a:t>
            </a:r>
          </a:p>
          <a:p>
            <a:r>
              <a:rPr lang="en-US" sz="2400" dirty="0"/>
              <a:t>                                             </a:t>
            </a:r>
            <a:r>
              <a:rPr lang="en-US" sz="2400" dirty="0" err="1"/>
              <a:t>mengangkat</a:t>
            </a:r>
            <a:r>
              <a:rPr lang="en-US" sz="2400" dirty="0"/>
              <a:t>   </a:t>
            </a:r>
            <a:r>
              <a:rPr lang="en-US" sz="2400" dirty="0" err="1"/>
              <a:t>barang</a:t>
            </a:r>
            <a:r>
              <a:rPr lang="en-US" sz="2400" dirty="0"/>
              <a:t> dg.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pPr lvl="1"/>
            <a:r>
              <a:rPr lang="en-US" sz="2400" dirty="0"/>
              <a:t>                                      </a:t>
            </a:r>
            <a:r>
              <a:rPr lang="en-US" sz="2400" dirty="0" err="1"/>
              <a:t>karyawan</a:t>
            </a:r>
            <a:r>
              <a:rPr lang="en-US" sz="2400" dirty="0"/>
              <a:t>  di PT. ABC? “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624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0"/>
            <a:ext cx="8839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	: “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mengangkat</a:t>
            </a:r>
            <a:r>
              <a:rPr lang="en-US" sz="2400" dirty="0"/>
              <a:t>  			    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”.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 </a:t>
            </a:r>
            <a:r>
              <a:rPr lang="en-US" sz="2400" dirty="0" err="1"/>
              <a:t>Rumusan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: “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 </a:t>
            </a:r>
          </a:p>
          <a:p>
            <a:r>
              <a:rPr lang="en-US" sz="2400" dirty="0"/>
              <a:t>                                             </a:t>
            </a:r>
            <a:r>
              <a:rPr lang="en-US" sz="2400" dirty="0" err="1"/>
              <a:t>mengangkat</a:t>
            </a:r>
            <a:r>
              <a:rPr lang="en-US" sz="2400" dirty="0"/>
              <a:t>   </a:t>
            </a:r>
            <a:r>
              <a:rPr lang="en-US" sz="2400" dirty="0" err="1"/>
              <a:t>barang</a:t>
            </a:r>
            <a:r>
              <a:rPr lang="en-US" sz="2400" dirty="0"/>
              <a:t> dg.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pPr lvl="1"/>
            <a:r>
              <a:rPr lang="en-US" sz="2400" dirty="0"/>
              <a:t>                                      Di PT. ABC? “</a:t>
            </a:r>
          </a:p>
          <a:p>
            <a:pPr lvl="1"/>
            <a:endParaRPr lang="en-US" sz="2400" dirty="0"/>
          </a:p>
          <a:p>
            <a:r>
              <a:rPr lang="en-US" sz="2400" dirty="0"/>
              <a:t>      </a:t>
            </a:r>
            <a:r>
              <a:rPr lang="en-US" sz="2400" dirty="0" err="1"/>
              <a:t>Hipotesis</a:t>
            </a:r>
            <a:r>
              <a:rPr lang="en-US" sz="2400" dirty="0"/>
              <a:t> (</a:t>
            </a:r>
            <a:r>
              <a:rPr lang="en-US" sz="2400" dirty="0" err="1"/>
              <a:t>penelitian</a:t>
            </a:r>
            <a:r>
              <a:rPr lang="en-US" sz="2400" dirty="0"/>
              <a:t>) : “Ada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 </a:t>
            </a:r>
          </a:p>
          <a:p>
            <a:r>
              <a:rPr lang="en-US" sz="2400" dirty="0"/>
              <a:t>                                             </a:t>
            </a:r>
            <a:r>
              <a:rPr lang="en-US" sz="2400" dirty="0" err="1"/>
              <a:t>mengangkat</a:t>
            </a:r>
            <a:r>
              <a:rPr lang="en-US" sz="2400" dirty="0"/>
              <a:t>   </a:t>
            </a:r>
            <a:r>
              <a:rPr lang="en-US" sz="2400" dirty="0" err="1"/>
              <a:t>barang</a:t>
            </a:r>
            <a:r>
              <a:rPr lang="en-US" sz="2400" dirty="0"/>
              <a:t> dg.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pPr lvl="1"/>
            <a:r>
              <a:rPr lang="en-US" sz="2400" dirty="0"/>
              <a:t>                                      </a:t>
            </a:r>
            <a:r>
              <a:rPr lang="en-US" sz="2400" dirty="0" err="1"/>
              <a:t>karyawan</a:t>
            </a:r>
            <a:r>
              <a:rPr lang="en-US" sz="2400" dirty="0"/>
              <a:t>  di PT. ABC? “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465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3612"/>
            <a:ext cx="1764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PENJELASAN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999" y="1524000"/>
            <a:ext cx="87372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Yang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“</a:t>
            </a:r>
            <a:r>
              <a:rPr lang="en-US" sz="2000" dirty="0" err="1"/>
              <a:t>kemampuan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Mengangkat</a:t>
            </a:r>
            <a:r>
              <a:rPr lang="en-US" sz="2000" dirty="0"/>
              <a:t>” </a:t>
            </a:r>
            <a:r>
              <a:rPr lang="en-US" sz="2000" dirty="0" err="1"/>
              <a:t>dan</a:t>
            </a:r>
            <a:r>
              <a:rPr lang="en-US" sz="2000" dirty="0"/>
              <a:t> “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”,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kasusnya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endParaRPr lang="en-US" sz="2000" dirty="0"/>
          </a:p>
          <a:p>
            <a:r>
              <a:rPr lang="en-US" sz="2000" dirty="0"/>
              <a:t>        Di PT. ABC.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0999" y="2539663"/>
            <a:ext cx="79107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PT. ABC,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obyek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“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” </a:t>
            </a:r>
            <a:r>
              <a:rPr lang="en-US" sz="2000" dirty="0" err="1"/>
              <a:t>dan</a:t>
            </a:r>
            <a:r>
              <a:rPr lang="en-US" sz="2000" dirty="0"/>
              <a:t> “</a:t>
            </a:r>
            <a:r>
              <a:rPr lang="en-US" sz="2000" dirty="0" err="1"/>
              <a:t>prouktivitas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2766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Data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“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” </a:t>
            </a:r>
            <a:r>
              <a:rPr lang="en-US" sz="2000" dirty="0" err="1"/>
              <a:t>dan</a:t>
            </a:r>
            <a:r>
              <a:rPr lang="en-US" sz="2000" dirty="0"/>
              <a:t> “</a:t>
            </a:r>
            <a:r>
              <a:rPr lang="en-US" sz="2000" dirty="0" err="1"/>
              <a:t>prouktivitas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”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4949"/>
            <a:ext cx="83965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“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” </a:t>
            </a:r>
            <a:r>
              <a:rPr lang="en-US" sz="2000" dirty="0" err="1"/>
              <a:t>maupun</a:t>
            </a:r>
            <a:endParaRPr lang="en-US" sz="2000" dirty="0"/>
          </a:p>
          <a:p>
            <a:r>
              <a:rPr lang="en-US" sz="2000" dirty="0"/>
              <a:t>       “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”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ukur</a:t>
            </a:r>
            <a:r>
              <a:rPr lang="en-US" sz="2000" dirty="0"/>
              <a:t> </a:t>
            </a:r>
            <a:r>
              <a:rPr lang="en-US" sz="2000" dirty="0" err="1"/>
              <a:t>rasio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04012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3612"/>
            <a:ext cx="2710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Definisi</a:t>
            </a:r>
            <a:r>
              <a:rPr lang="en-US" sz="2400" b="1" dirty="0"/>
              <a:t> </a:t>
            </a:r>
            <a:r>
              <a:rPr lang="en-US" sz="2400" b="1" dirty="0" err="1"/>
              <a:t>operasional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0999" y="1524000"/>
            <a:ext cx="82078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Yang </a:t>
            </a:r>
            <a:r>
              <a:rPr lang="en-US" sz="2000" dirty="0" err="1"/>
              <a:t>dimaksud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“</a:t>
            </a:r>
            <a:r>
              <a:rPr lang="en-US" sz="2000" dirty="0" err="1"/>
              <a:t>kemampuan</a:t>
            </a:r>
            <a:r>
              <a:rPr lang="en-US" sz="2000" dirty="0"/>
              <a:t>  </a:t>
            </a:r>
            <a:r>
              <a:rPr lang="en-US" sz="2000" dirty="0" err="1"/>
              <a:t>mengangkat</a:t>
            </a:r>
            <a:r>
              <a:rPr lang="en-US" sz="2000" dirty="0"/>
              <a:t>”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sejauh</a:t>
            </a:r>
            <a:r>
              <a:rPr lang="en-US" sz="2000" dirty="0"/>
              <a:t> </a:t>
            </a:r>
            <a:r>
              <a:rPr lang="en-US" sz="2000" dirty="0" err="1"/>
              <a:t>mana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kekuatan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berat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barang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ukuran</a:t>
            </a:r>
            <a:endParaRPr lang="en-US" sz="2000" dirty="0"/>
          </a:p>
          <a:p>
            <a:r>
              <a:rPr lang="en-US" sz="2000" dirty="0"/>
              <a:t>        Kg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 (</a:t>
            </a:r>
            <a:r>
              <a:rPr lang="en-US" sz="2000" dirty="0" err="1"/>
              <a:t>diukur</a:t>
            </a:r>
            <a:r>
              <a:rPr lang="en-US" sz="2000" dirty="0"/>
              <a:t>) </a:t>
            </a:r>
            <a:r>
              <a:rPr lang="en-US" sz="2000" dirty="0" err="1"/>
              <a:t>dengan</a:t>
            </a:r>
            <a:r>
              <a:rPr lang="en-US" sz="2000" dirty="0"/>
              <a:t> testing.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8709" y="4552890"/>
            <a:ext cx="7914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PT. ABC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pabrik</a:t>
            </a:r>
            <a:r>
              <a:rPr lang="en-US" sz="2000" dirty="0"/>
              <a:t> </a:t>
            </a:r>
            <a:r>
              <a:rPr lang="en-US" sz="2000" dirty="0" err="1"/>
              <a:t>rokok</a:t>
            </a:r>
            <a:r>
              <a:rPr lang="en-US" sz="2000" dirty="0"/>
              <a:t> yang </a:t>
            </a:r>
            <a:r>
              <a:rPr lang="en-US" sz="2000" dirty="0" err="1"/>
              <a:t>beralamat</a:t>
            </a:r>
            <a:r>
              <a:rPr lang="en-US" sz="2000" dirty="0"/>
              <a:t> di JL. ABC, Kudus </a:t>
            </a:r>
            <a:r>
              <a:rPr lang="en-US" sz="2000" dirty="0" err="1"/>
              <a:t>Jateng</a:t>
            </a:r>
            <a:r>
              <a:rPr lang="en-US" sz="2000" dirty="0"/>
              <a:t>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8709" y="2785408"/>
            <a:ext cx="793999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Yang </a:t>
            </a:r>
            <a:r>
              <a:rPr lang="en-US" sz="2000" dirty="0" err="1"/>
              <a:t>dimaksud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“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”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sejauh</a:t>
            </a:r>
            <a:r>
              <a:rPr lang="en-US" sz="2000" dirty="0"/>
              <a:t> </a:t>
            </a:r>
            <a:r>
              <a:rPr lang="en-US" sz="2000" dirty="0" err="1"/>
              <a:t>manakah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indiviual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,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satuan</a:t>
            </a:r>
            <a:r>
              <a:rPr lang="en-US" sz="2000" dirty="0"/>
              <a:t> rupiah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pokok</a:t>
            </a:r>
            <a:r>
              <a:rPr lang="en-US" sz="2000" dirty="0"/>
              <a:t>,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upah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ybs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rupiah,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catatan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upahnya</a:t>
            </a:r>
            <a:r>
              <a:rPr lang="en-US" sz="2000" dirty="0"/>
              <a:t>.</a:t>
            </a:r>
          </a:p>
          <a:p>
            <a:r>
              <a:rPr lang="en-US" sz="2000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825905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3612"/>
            <a:ext cx="3982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Instrumen</a:t>
            </a:r>
            <a:r>
              <a:rPr lang="en-US" sz="2400" b="1" dirty="0"/>
              <a:t> </a:t>
            </a:r>
            <a:r>
              <a:rPr lang="en-US" sz="2400" b="1" dirty="0" err="1"/>
              <a:t>pengumpulan</a:t>
            </a:r>
            <a:r>
              <a:rPr lang="en-US" sz="2400" b="1" dirty="0"/>
              <a:t>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999" y="1524000"/>
            <a:ext cx="8306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data “</a:t>
            </a:r>
            <a:r>
              <a:rPr lang="en-US" sz="2000" dirty="0" err="1"/>
              <a:t>kemampuan</a:t>
            </a:r>
            <a:r>
              <a:rPr lang="en-US" sz="2000" dirty="0"/>
              <a:t> 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barang</a:t>
            </a:r>
            <a:r>
              <a:rPr lang="en-US" sz="2000" dirty="0"/>
              <a:t>” </a:t>
            </a:r>
            <a:r>
              <a:rPr lang="en-US" sz="2000" dirty="0" err="1"/>
              <a:t>digunakan</a:t>
            </a:r>
            <a:endParaRPr lang="en-US" sz="2000" dirty="0"/>
          </a:p>
          <a:p>
            <a:r>
              <a:rPr lang="en-US" sz="2000" dirty="0"/>
              <a:t>        testing </a:t>
            </a:r>
            <a:r>
              <a:rPr lang="en-US" sz="2000" dirty="0" err="1"/>
              <a:t>fisik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berat</a:t>
            </a:r>
            <a:r>
              <a:rPr lang="en-US" sz="2000" dirty="0"/>
              <a:t> </a:t>
            </a:r>
            <a:r>
              <a:rPr lang="en-US" sz="2000" dirty="0" err="1"/>
              <a:t>barang</a:t>
            </a:r>
            <a:r>
              <a:rPr lang="en-US" sz="2000" dirty="0"/>
              <a:t> 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4389143"/>
            <a:ext cx="79499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Yang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linting</a:t>
            </a:r>
            <a:endParaRPr lang="en-US" sz="2000" dirty="0"/>
          </a:p>
          <a:p>
            <a:r>
              <a:rPr lang="en-US" sz="2000" dirty="0" err="1"/>
              <a:t>rokok</a:t>
            </a:r>
            <a:r>
              <a:rPr lang="en-US" sz="2000" dirty="0"/>
              <a:t>  yang </a:t>
            </a:r>
            <a:r>
              <a:rPr lang="en-US" sz="2000" dirty="0" err="1"/>
              <a:t>berjumlah</a:t>
            </a:r>
            <a:r>
              <a:rPr lang="en-US" sz="2000" dirty="0"/>
              <a:t> 200 orang.  </a:t>
            </a:r>
            <a:r>
              <a:rPr lang="en-US" sz="2000" dirty="0" err="1"/>
              <a:t>Sampel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 10% ( 20 orang)</a:t>
            </a:r>
          </a:p>
          <a:p>
            <a:r>
              <a:rPr lang="en-US" sz="2000" dirty="0"/>
              <a:t>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random </a:t>
            </a:r>
            <a:r>
              <a:rPr lang="en-US" sz="2000" dirty="0" err="1"/>
              <a:t>sederhana</a:t>
            </a:r>
            <a:r>
              <a:rPr lang="en-US" sz="2000" dirty="0"/>
              <a:t>, 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endParaRPr lang="en-US" sz="2000" dirty="0"/>
          </a:p>
          <a:p>
            <a:r>
              <a:rPr lang="en-US" sz="2000" dirty="0" err="1"/>
              <a:t>nomer-nomer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yang </a:t>
            </a:r>
            <a:r>
              <a:rPr lang="en-US" sz="2000" dirty="0" err="1"/>
              <a:t>terdaftar</a:t>
            </a:r>
            <a:r>
              <a:rPr lang="en-US" sz="2000" dirty="0"/>
              <a:t> di </a:t>
            </a:r>
            <a:r>
              <a:rPr lang="en-US" sz="2000" dirty="0" err="1"/>
              <a:t>kantor</a:t>
            </a:r>
            <a:r>
              <a:rPr lang="en-US" sz="2000" dirty="0"/>
              <a:t> PT. ABC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diundi</a:t>
            </a:r>
            <a:r>
              <a:rPr lang="en-US" sz="2000" dirty="0"/>
              <a:t>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8709" y="2514600"/>
            <a:ext cx="84517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data 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instrumen</a:t>
            </a:r>
            <a:r>
              <a:rPr lang="en-US" sz="2000" dirty="0"/>
              <a:t> </a:t>
            </a:r>
            <a:r>
              <a:rPr lang="en-US" sz="2000" dirty="0" err="1"/>
              <a:t>dokumentasi</a:t>
            </a:r>
            <a:r>
              <a:rPr lang="en-US" sz="2000" dirty="0"/>
              <a:t>,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catatan-catatan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per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.</a:t>
            </a:r>
          </a:p>
          <a:p>
            <a:r>
              <a:rPr lang="en-US" sz="2000" dirty="0"/>
              <a:t>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912127"/>
            <a:ext cx="2807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sampel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5491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4105" y="683611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Analisis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622" y="1190139"/>
            <a:ext cx="79019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Karena</a:t>
            </a:r>
            <a:r>
              <a:rPr lang="en-US" sz="2000" dirty="0"/>
              <a:t> yang </a:t>
            </a:r>
            <a:r>
              <a:rPr lang="en-US" sz="2000" dirty="0" err="1"/>
              <a:t>dihubungkan</a:t>
            </a:r>
            <a:r>
              <a:rPr lang="en-US" sz="2000" dirty="0"/>
              <a:t> </a:t>
            </a:r>
            <a:r>
              <a:rPr lang="en-US" sz="2000" dirty="0" err="1"/>
              <a:t>terdiri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yang </a:t>
            </a:r>
            <a:r>
              <a:rPr lang="en-US" sz="2000" dirty="0" err="1"/>
              <a:t>diukur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rasio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Rumus</a:t>
            </a:r>
            <a:r>
              <a:rPr lang="en-US" sz="2000" dirty="0"/>
              <a:t>  Pearson Product</a:t>
            </a:r>
          </a:p>
          <a:p>
            <a:r>
              <a:rPr lang="en-US" sz="2000" dirty="0"/>
              <a:t>Moment. (PPM).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399" y="4876800"/>
            <a:ext cx="764831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Ho	: 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endParaRPr lang="en-US" sz="2000" dirty="0"/>
          </a:p>
          <a:p>
            <a:r>
              <a:rPr lang="en-US" sz="2000" dirty="0"/>
              <a:t>                    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di PT. ABC.</a:t>
            </a:r>
          </a:p>
          <a:p>
            <a:endParaRPr lang="en-US" sz="2000" dirty="0"/>
          </a:p>
          <a:p>
            <a:r>
              <a:rPr lang="en-US" sz="2000" dirty="0"/>
              <a:t>Ha	:  Ada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endParaRPr lang="en-US" sz="2000" dirty="0"/>
          </a:p>
          <a:p>
            <a:r>
              <a:rPr lang="en-US" sz="2000" dirty="0"/>
              <a:t>                    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di PT. ABC.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622" y="2286000"/>
            <a:ext cx="6157455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    </a:t>
            </a:r>
            <a:r>
              <a:rPr lang="en-US" sz="2400" dirty="0" err="1"/>
              <a:t>Rumus-nya</a:t>
            </a:r>
            <a:r>
              <a:rPr lang="en-US" sz="2400" dirty="0"/>
              <a:t> : </a:t>
            </a:r>
          </a:p>
          <a:p>
            <a:r>
              <a:rPr lang="en-US" sz="2400" dirty="0"/>
              <a:t>                             n∑ XY – (∑X)  (∑Y )</a:t>
            </a:r>
          </a:p>
          <a:p>
            <a:r>
              <a:rPr lang="en-US" sz="2400" dirty="0"/>
              <a:t>             </a:t>
            </a:r>
            <a:r>
              <a:rPr lang="en-US" sz="2400" dirty="0" err="1"/>
              <a:t>r</a:t>
            </a:r>
            <a:r>
              <a:rPr lang="en-US" sz="2400" baseline="-25000" dirty="0" err="1"/>
              <a:t>xy</a:t>
            </a:r>
            <a:r>
              <a:rPr lang="en-US" sz="2400" dirty="0"/>
              <a:t> =    ---------------------------------------------</a:t>
            </a:r>
          </a:p>
          <a:p>
            <a:r>
              <a:rPr lang="en-US" sz="2400" dirty="0"/>
              <a:t>                            √ [ n∑ X</a:t>
            </a:r>
            <a:r>
              <a:rPr lang="en-US" sz="2400" baseline="30000" dirty="0"/>
              <a:t>2 </a:t>
            </a:r>
            <a:r>
              <a:rPr lang="en-US" sz="2400" dirty="0"/>
              <a:t>– (∑X)</a:t>
            </a:r>
            <a:r>
              <a:rPr lang="en-US" sz="2400" baseline="30000" dirty="0"/>
              <a:t>2</a:t>
            </a:r>
            <a:r>
              <a:rPr lang="en-US" sz="2400" dirty="0"/>
              <a:t>)  (n∑Y</a:t>
            </a:r>
            <a:r>
              <a:rPr lang="en-US" sz="2400" baseline="30000" dirty="0"/>
              <a:t>2</a:t>
            </a:r>
            <a:r>
              <a:rPr lang="en-US" sz="2400" dirty="0"/>
              <a:t> – ( ∑Y )</a:t>
            </a:r>
            <a:r>
              <a:rPr lang="en-US" sz="2400" baseline="30000" dirty="0"/>
              <a:t>2</a:t>
            </a:r>
            <a:r>
              <a:rPr lang="en-US" sz="2400" dirty="0"/>
              <a:t>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943" y="4267200"/>
            <a:ext cx="1759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Uji</a:t>
            </a:r>
            <a:r>
              <a:rPr lang="en-US" sz="2400" b="1" dirty="0"/>
              <a:t> </a:t>
            </a:r>
            <a:r>
              <a:rPr lang="en-US" sz="2400" b="1" dirty="0" err="1"/>
              <a:t>hipotesis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80636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1804</Words>
  <Application>Microsoft Office PowerPoint</Application>
  <PresentationFormat>Tampilan Layar (4:3)</PresentationFormat>
  <Paragraphs>355</Paragraphs>
  <Slides>27</Slides>
  <Notes>9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2</vt:i4>
      </vt:variant>
      <vt:variant>
        <vt:lpstr>Judul Slide</vt:lpstr>
      </vt:variant>
      <vt:variant>
        <vt:i4>27</vt:i4>
      </vt:variant>
    </vt:vector>
  </HeadingPairs>
  <TitlesOfParts>
    <vt:vector size="32" baseType="lpstr">
      <vt:lpstr>Arial</vt:lpstr>
      <vt:lpstr>Calibri</vt:lpstr>
      <vt:lpstr>Wingdings</vt:lpstr>
      <vt:lpstr>Office Theme</vt:lpstr>
      <vt:lpstr>1_Office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sepri sakatsila</cp:lastModifiedBy>
  <cp:revision>54</cp:revision>
  <dcterms:created xsi:type="dcterms:W3CDTF">2016-10-28T08:10:44Z</dcterms:created>
  <dcterms:modified xsi:type="dcterms:W3CDTF">2025-12-17T13:40:41Z</dcterms:modified>
</cp:coreProperties>
</file>